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60" r:id="rId6"/>
    <p:sldId id="262" r:id="rId7"/>
    <p:sldId id="261" r:id="rId8"/>
    <p:sldId id="263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53CC-4A23-074C-9D2B-4C6ED0326127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D5870-4C58-D14F-A27C-EE10DB6BF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08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5870-4C58-D14F-A27C-EE10DB6BF3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8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5870-4C58-D14F-A27C-EE10DB6BF3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9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5870-4C58-D14F-A27C-EE10DB6BF3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9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95A2-EC65-6842-9D8C-B8165D2D4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7A3BF-FE6D-DA44-8CB8-A54E1063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3DA2-72AC-7C42-B2AD-30576BDE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0E28B-3CAC-1645-88F1-CF244427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0F2C1-1FBB-1E41-8766-5F0C46C2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8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E997-095C-AE43-9753-EB4611F1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AEC75-D701-6F43-B332-40E4A7AC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6F67-187C-AE41-8E1B-D1B45FA5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18B14-193D-6740-BA23-9CB4B106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D8C4-72DE-544E-9F56-F984ECE9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5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E18F0-8B81-F548-854A-FAD24D7FB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5C963-3EEB-6241-BF14-45BDB2EC0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F306-90AF-1B4B-939E-09600031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71A3-A3AB-A845-A752-62F1F884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976E-8686-5E46-A913-AB4B4822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4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72BE-856E-5644-9F9D-22C01221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F947-EAD7-9743-AF93-EB9EFD4E6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C9CC-8062-894D-9289-477860C7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6433F-A9A8-4944-AD2F-102DD44A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B51E-1513-C44B-B39C-6CE5BEFE7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7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91C1-86CF-4F4B-B9CE-ABE47638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7E878-F541-C849-9D10-F025568A3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1727-FE8C-AA4B-8883-D548CC43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9785-81D7-8B4C-B106-71E884BA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86864-2B1F-A446-9E8E-8C67AD93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69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78E4-A102-804E-B5F5-7BC08ABB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E871-DCCC-DA47-8774-31AD26516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9CCA3-5F23-E64B-AD34-D5799412E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06EEA-71FB-EF4F-98BE-741276B8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C6E89-70A6-904F-9502-40CC157B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1EF8-45B4-0A46-94D5-F0D5668F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1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701C-D1C0-7B4E-9E56-2A1CDE3B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9D928-6DC3-2948-82C1-576CF54BD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70642-F143-EC48-BBCA-0F99BB22A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34D06-FEA3-3040-9295-0EA9F53B9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18535-958B-0B4C-8BAF-1F0E4484C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89CE71-8B3D-A543-B542-14A17C0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238AB-7B47-704D-979C-0540A83B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32C9F-342A-0E41-809E-82E83851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6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C749-3850-394F-9922-B3B9C135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2DF2B-EAA3-3443-ABFE-EB3DDCF2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831A4-0D22-5442-B863-4B9F93C35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9F74A-D2AD-8F49-B0D5-A887DBE4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6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002E0-C6E9-6B42-A54F-EDDF5F38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C269C-9B07-8C43-BFBB-E90E1D6F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B932-C0F2-6E4E-8269-1A994B1D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9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8AE-2CAC-154F-BDA0-2907A2A8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BCA7-30F0-CD41-80B2-2B4077FEF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B6245-C2D7-A148-A1CB-EAC107BC5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1B328-497D-5042-98B2-91AA45EA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2D163-0557-D340-B748-9DCAB9AE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CA385-C257-0944-9DB3-6F581CB4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5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83DC-6AD6-E646-931D-823DF61C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F39C5-D8ED-AE4C-8791-4BD18B78A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8C7B7-252F-5442-A89A-0A3820E5B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2DC70-AB25-454D-8C92-D9E98C3B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4FAD0-5EAD-F045-BD4C-D120E516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A4AFC-F7B6-754B-A518-B1A20004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3023D-082D-014D-B3DD-1CE72A22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B3680-A7D7-4349-8338-345A47115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EFF4-85B1-4641-A62F-1A5611C4F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D077D-1C27-E94A-AF07-44F9D84FD72A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899B5-FB94-D44A-ACE9-0D98DEB49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55FE5-994C-0242-9C56-DA902C0E6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EB2B-EE14-3F4D-8B2D-83F3A9725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59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0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8A2F-A058-F24F-A45D-4C44A022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41" y="2929083"/>
            <a:ext cx="10383716" cy="1869065"/>
          </a:xfrm>
        </p:spPr>
        <p:txBody>
          <a:bodyPr anchor="ctr" anchorCtr="0">
            <a:noAutofit/>
          </a:bodyPr>
          <a:lstStyle/>
          <a:p>
            <a:r>
              <a:rPr lang="en-GB" sz="4000" b="1" dirty="0" err="1"/>
              <a:t>Sampl</a:t>
            </a:r>
            <a:r>
              <a:rPr lang="en-GB" sz="4000" b="1" dirty="0"/>
              <a:t> o </a:t>
            </a:r>
            <a:r>
              <a:rPr lang="en-GB" sz="4000" b="1" dirty="0" err="1"/>
              <a:t>sesiwn</a:t>
            </a:r>
            <a:r>
              <a:rPr lang="en-GB" sz="4000" b="1" dirty="0"/>
              <a:t> </a:t>
            </a:r>
            <a:r>
              <a:rPr lang="en-GB" sz="4000" b="1" dirty="0" err="1"/>
              <a:t>astudio</a:t>
            </a:r>
            <a:r>
              <a:rPr lang="en-GB" sz="4000" b="1" dirty="0"/>
              <a:t> 1</a:t>
            </a:r>
            <a:br>
              <a:rPr lang="en-GB" sz="4000" b="1" dirty="0"/>
            </a:br>
            <a:r>
              <a:rPr lang="en-GB" sz="4000" b="1" dirty="0" err="1"/>
              <a:t>Datblygu</a:t>
            </a:r>
            <a:r>
              <a:rPr lang="en-GB" sz="4000" b="1" dirty="0"/>
              <a:t> </a:t>
            </a:r>
            <a:r>
              <a:rPr lang="en-GB" sz="4000" b="1" dirty="0" err="1"/>
              <a:t>cwblhau'r</a:t>
            </a:r>
            <a:r>
              <a:rPr lang="en-GB" sz="4000" b="1" dirty="0"/>
              <a:t> </a:t>
            </a:r>
            <a:r>
              <a:rPr lang="en-GB" sz="4000" b="1" dirty="0" err="1"/>
              <a:t>sgwâr</a:t>
            </a:r>
            <a:endParaRPr lang="en-GB" sz="40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EA1A6E0-6B12-864F-B4FB-7515B3DD8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386" y="108877"/>
            <a:ext cx="4563227" cy="2570162"/>
          </a:xfrm>
          <a:prstGeom prst="rect">
            <a:avLst/>
          </a:prstGeom>
        </p:spPr>
      </p:pic>
      <p:pic>
        <p:nvPicPr>
          <p:cNvPr id="6" name="Picture 6" descr="http://www.cynnalcymru.com/sites/default/files/images/WG_Funded_land_col.jpg">
            <a:extLst>
              <a:ext uri="{FF2B5EF4-FFF2-40B4-BE49-F238E27FC236}">
                <a16:creationId xmlns:a16="http://schemas.microsoft.com/office/drawing/2014/main" id="{B46AC157-5372-7244-8956-53F08DB0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25" y="5221638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841092-EA7B-46F5-9953-5AA809427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4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6"/>
    </mc:Choice>
    <mc:Fallback xmlns="">
      <p:transition spd="slow" advTm="3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E31065-06E6-4313-B0A7-B6508E93FF49}"/>
                  </a:ext>
                </a:extLst>
              </p:cNvPr>
              <p:cNvSpPr txBox="1"/>
              <p:nvPr/>
            </p:nvSpPr>
            <p:spPr>
              <a:xfrm>
                <a:off x="337625" y="379828"/>
                <a:ext cx="5758375" cy="3870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u="sng" dirty="0"/>
                  <a:t>Cwblhau'r </a:t>
                </a:r>
                <a:r>
                  <a:rPr lang="en-GB" b="1" u="sng" dirty="0" err="1"/>
                  <a:t>sgwâr</a:t>
                </a:r>
                <a:endParaRPr lang="en-GB" b="1" u="sng" dirty="0"/>
              </a:p>
              <a:p>
                <a:endParaRPr lang="en-GB" dirty="0"/>
              </a:p>
              <a:p>
                <a:r>
                  <a:rPr lang="en-GB" dirty="0" err="1"/>
                  <a:t>Fel</a:t>
                </a:r>
                <a:r>
                  <a:rPr lang="en-GB" dirty="0"/>
                  <a:t> </a:t>
                </a:r>
                <a:r>
                  <a:rPr lang="en-GB" dirty="0" err="1"/>
                  <a:t>arfer</a:t>
                </a:r>
                <a:r>
                  <a:rPr lang="en-GB" dirty="0"/>
                  <a:t>, </a:t>
                </a:r>
                <a:r>
                  <a:rPr lang="en-GB" dirty="0" err="1"/>
                  <a:t>cyflwynir</a:t>
                </a:r>
                <a:r>
                  <a:rPr lang="en-GB" dirty="0"/>
                  <a:t> </a:t>
                </a:r>
                <a:r>
                  <a:rPr lang="en-GB" dirty="0" err="1"/>
                  <a:t>cwblhau'r</a:t>
                </a:r>
                <a:r>
                  <a:rPr lang="en-GB" dirty="0"/>
                  <a:t> </a:t>
                </a:r>
                <a:r>
                  <a:rPr lang="en-GB" dirty="0" err="1"/>
                  <a:t>sgwâr</a:t>
                </a:r>
                <a:r>
                  <a:rPr lang="en-GB" dirty="0"/>
                  <a:t> </a:t>
                </a:r>
                <a:r>
                  <a:rPr lang="en-GB" dirty="0" err="1"/>
                  <a:t>fel</a:t>
                </a:r>
                <a:r>
                  <a:rPr lang="en-GB" dirty="0"/>
                  <a:t> </a:t>
                </a:r>
                <a:r>
                  <a:rPr lang="en-GB" dirty="0" err="1"/>
                  <a:t>techneg</a:t>
                </a:r>
                <a:r>
                  <a:rPr lang="en-GB" dirty="0"/>
                  <a:t> </a:t>
                </a:r>
                <a:r>
                  <a:rPr lang="en-GB" dirty="0" err="1"/>
                  <a:t>algebraidd</a:t>
                </a:r>
                <a:r>
                  <a:rPr lang="en-GB" dirty="0"/>
                  <a:t>, </a:t>
                </a:r>
                <a:r>
                  <a:rPr lang="en-GB" dirty="0" err="1"/>
                  <a:t>ond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ddelfrydol</a:t>
                </a:r>
                <a:r>
                  <a:rPr lang="en-GB" dirty="0"/>
                  <a:t> </a:t>
                </a:r>
                <a:r>
                  <a:rPr lang="en-GB" dirty="0" err="1"/>
                  <a:t>dylid</a:t>
                </a:r>
                <a:r>
                  <a:rPr lang="en-GB" dirty="0"/>
                  <a:t> </a:t>
                </a:r>
                <a:r>
                  <a:rPr lang="en-GB" dirty="0" err="1"/>
                  <a:t>ei</a:t>
                </a:r>
                <a:r>
                  <a:rPr lang="en-GB" dirty="0"/>
                  <a:t> </a:t>
                </a:r>
                <a:r>
                  <a:rPr lang="en-GB" dirty="0" err="1"/>
                  <a:t>gysylltu</a:t>
                </a:r>
                <a:r>
                  <a:rPr lang="en-GB" dirty="0"/>
                  <a:t> â </a:t>
                </a:r>
                <a:r>
                  <a:rPr lang="en-GB" dirty="0" err="1"/>
                  <a:t>thrawsnewidiadau</a:t>
                </a:r>
                <a:r>
                  <a:rPr lang="en-GB" dirty="0"/>
                  <a:t> </a:t>
                </a:r>
                <a:r>
                  <a:rPr lang="en-GB" dirty="0" err="1"/>
                  <a:t>o’r</a:t>
                </a:r>
                <a:r>
                  <a:rPr lang="en-GB" dirty="0"/>
                  <a:t> </a:t>
                </a:r>
                <a:r>
                  <a:rPr lang="en-GB" dirty="0" err="1"/>
                  <a:t>gromlin</a:t>
                </a:r>
                <a:r>
                  <a:rPr lang="en-GB" dirty="0"/>
                  <a:t> </a:t>
                </a:r>
                <a:r>
                  <a:rPr lang="en-GB" dirty="0" err="1"/>
                  <a:t>gwadratig</a:t>
                </a:r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 err="1"/>
                  <a:t>Ar</a:t>
                </a:r>
                <a:r>
                  <a:rPr lang="en-GB" dirty="0"/>
                  <a:t> </a:t>
                </a:r>
                <a:r>
                  <a:rPr lang="en-GB" dirty="0" err="1"/>
                  <a:t>ôl</a:t>
                </a:r>
                <a:r>
                  <a:rPr lang="en-GB" dirty="0"/>
                  <a:t> </a:t>
                </a:r>
                <a:r>
                  <a:rPr lang="en-GB" dirty="0" err="1"/>
                  <a:t>sefydlu</a:t>
                </a:r>
                <a:r>
                  <a:rPr lang="en-GB" dirty="0"/>
                  <a:t> bod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:r>
                  <a:rPr lang="en-GB" dirty="0" err="1"/>
                  <a:t>mae’n</a:t>
                </a:r>
                <a:r>
                  <a:rPr lang="en-GB" dirty="0"/>
                  <a:t> </a:t>
                </a:r>
                <a:r>
                  <a:rPr lang="en-GB" dirty="0" err="1"/>
                  <a:t>dilyn</a:t>
                </a:r>
                <a:r>
                  <a:rPr lang="en-GB" dirty="0"/>
                  <a:t> bod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Gan </a:t>
                </a:r>
                <a:r>
                  <a:rPr lang="en-GB" dirty="0" err="1"/>
                  <a:t>gysylltu'n</a:t>
                </a:r>
                <a:r>
                  <a:rPr lang="en-GB" dirty="0"/>
                  <a:t> </a:t>
                </a:r>
                <a:r>
                  <a:rPr lang="en-GB" dirty="0" err="1"/>
                  <a:t>ôl</a:t>
                </a:r>
                <a:r>
                  <a:rPr lang="en-GB" dirty="0"/>
                  <a:t> at TGAU, </a:t>
                </a:r>
                <a:r>
                  <a:rPr lang="en-GB" dirty="0" err="1"/>
                  <a:t>mae'r</a:t>
                </a:r>
                <a:r>
                  <a:rPr lang="en-GB" dirty="0"/>
                  <a:t> </a:t>
                </a:r>
                <a:r>
                  <a:rPr lang="en-GB" dirty="0" err="1"/>
                  <a:t>rhain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cynrychioli</a:t>
                </a:r>
                <a:r>
                  <a:rPr lang="en-GB" dirty="0"/>
                  <a:t> </a:t>
                </a:r>
                <a:r>
                  <a:rPr lang="en-GB" dirty="0" err="1"/>
                  <a:t>trawsfudiad</a:t>
                </a:r>
                <a:r>
                  <a:rPr lang="en-GB" dirty="0"/>
                  <a:t> </a:t>
                </a:r>
                <a:r>
                  <a:rPr lang="en-GB" dirty="0" err="1"/>
                  <a:t>llorweddol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gyntaf</a:t>
                </a:r>
                <a:r>
                  <a:rPr lang="en-GB" dirty="0"/>
                  <a:t> 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 wedi’i </a:t>
                </a:r>
                <a:r>
                  <a:rPr lang="en-GB" dirty="0" err="1"/>
                  <a:t>ddilyn</a:t>
                </a:r>
                <a:r>
                  <a:rPr lang="en-GB" dirty="0"/>
                  <a:t> gan </a:t>
                </a:r>
                <a:r>
                  <a:rPr lang="en-GB" dirty="0" err="1"/>
                  <a:t>drawsfudiad</a:t>
                </a:r>
                <a:r>
                  <a:rPr lang="en-GB" dirty="0"/>
                  <a:t> </a:t>
                </a:r>
                <a:r>
                  <a:rPr lang="en-GB" dirty="0" err="1"/>
                  <a:t>fertigol</a:t>
                </a:r>
                <a:r>
                  <a:rPr lang="en-GB" dirty="0"/>
                  <a:t> o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E31065-06E6-4313-B0A7-B6508E93F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25" y="379828"/>
                <a:ext cx="5758375" cy="3870868"/>
              </a:xfrm>
              <a:prstGeom prst="rect">
                <a:avLst/>
              </a:prstGeom>
              <a:blipFill>
                <a:blip r:embed="rId5"/>
                <a:stretch>
                  <a:fillRect l="-847" t="-787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C842FB3-2574-4B25-99CF-CE3460958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993" y="379828"/>
            <a:ext cx="3705225" cy="2647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38CD3F-2D62-4C30-9D2A-E703CA543301}"/>
                  </a:ext>
                </a:extLst>
              </p:cNvPr>
              <p:cNvSpPr txBox="1"/>
              <p:nvPr/>
            </p:nvSpPr>
            <p:spPr>
              <a:xfrm>
                <a:off x="6096000" y="3573194"/>
                <a:ext cx="56813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Gan </a:t>
                </a:r>
                <a:r>
                  <a:rPr lang="en-GB" dirty="0" err="1"/>
                  <a:t>edrych</a:t>
                </a:r>
                <a:r>
                  <a:rPr lang="en-GB" dirty="0"/>
                  <a:t> </a:t>
                </a:r>
                <a:r>
                  <a:rPr lang="en-GB" dirty="0" err="1"/>
                  <a:t>ar</a:t>
                </a:r>
                <a:r>
                  <a:rPr lang="en-GB" dirty="0"/>
                  <a:t> y </a:t>
                </a:r>
                <a:r>
                  <a:rPr lang="en-GB" dirty="0" err="1"/>
                  <a:t>graff</a:t>
                </a:r>
                <a:r>
                  <a:rPr lang="en-GB" dirty="0"/>
                  <a:t> o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mae’r</a:t>
                </a:r>
                <a:r>
                  <a:rPr lang="en-GB" dirty="0"/>
                  <a:t> </a:t>
                </a:r>
                <a:r>
                  <a:rPr lang="en-GB" dirty="0" err="1"/>
                  <a:t>gromlin</a:t>
                </a:r>
                <a:r>
                  <a:rPr lang="en-GB" dirty="0"/>
                  <a:t> hon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gymesur</a:t>
                </a:r>
                <a:r>
                  <a:rPr lang="en-GB" dirty="0"/>
                  <a:t> bob </a:t>
                </a:r>
                <a:r>
                  <a:rPr lang="en-GB" dirty="0" err="1"/>
                  <a:t>ochr</a:t>
                </a:r>
                <a:r>
                  <a:rPr lang="en-GB" dirty="0"/>
                  <a:t> </a:t>
                </a:r>
                <a:r>
                  <a:rPr lang="en-GB" dirty="0" err="1"/>
                  <a:t>i’r</a:t>
                </a:r>
                <a:r>
                  <a:rPr lang="en-GB" dirty="0"/>
                  <a:t> </a:t>
                </a:r>
                <a:r>
                  <a:rPr lang="en-GB" dirty="0" err="1"/>
                  <a:t>llinell</a:t>
                </a:r>
                <a:r>
                  <a:rPr lang="en-GB" dirty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gyda</a:t>
                </a:r>
                <a:r>
                  <a:rPr lang="en-GB" dirty="0"/>
                  <a:t> </a:t>
                </a:r>
                <a:r>
                  <a:rPr lang="en-GB" dirty="0" err="1"/>
                  <a:t>phwynt</a:t>
                </a:r>
                <a:r>
                  <a:rPr lang="en-GB" dirty="0"/>
                  <a:t> </a:t>
                </a:r>
                <a:r>
                  <a:rPr lang="en-GB" dirty="0" err="1"/>
                  <a:t>lleiaf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y </a:t>
                </a:r>
                <a:r>
                  <a:rPr lang="en-GB" dirty="0" err="1"/>
                  <a:t>tardd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 err="1"/>
                  <a:t>Mae’n</a:t>
                </a:r>
                <a:r>
                  <a:rPr lang="en-GB" dirty="0"/>
                  <a:t> </a:t>
                </a:r>
                <a:r>
                  <a:rPr lang="en-GB" dirty="0" err="1"/>
                  <a:t>werth</a:t>
                </a:r>
                <a:r>
                  <a:rPr lang="en-GB" dirty="0"/>
                  <a:t> ail-</a:t>
                </a:r>
                <a:r>
                  <a:rPr lang="en-GB" dirty="0" err="1"/>
                  <a:t>ysgrifennu’r</a:t>
                </a:r>
                <a:r>
                  <a:rPr lang="en-GB" dirty="0"/>
                  <a:t> </a:t>
                </a:r>
                <a:r>
                  <a:rPr lang="en-GB" dirty="0" err="1"/>
                  <a:t>hafaliad</a:t>
                </a:r>
                <a:r>
                  <a:rPr lang="en-GB" dirty="0"/>
                  <a:t> </a:t>
                </a:r>
                <a:r>
                  <a:rPr lang="en-GB" dirty="0" err="1"/>
                  <a:t>fel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+0</m:t>
                    </m:r>
                  </m:oMath>
                </a14:m>
                <a:r>
                  <a:rPr lang="en-GB" dirty="0"/>
                  <a:t> a phwysleisio mai llinell gymesuredd </a:t>
                </a:r>
                <a:r>
                  <a:rPr lang="en-GB" dirty="0" err="1"/>
                  <a:t>cromlin</a:t>
                </a:r>
                <a:r>
                  <a:rPr lang="en-GB" dirty="0"/>
                  <a:t> </a:t>
                </a:r>
                <a:r>
                  <a:rPr lang="en-GB" dirty="0" err="1"/>
                  <a:t>gwadratig</a:t>
                </a:r>
                <a:r>
                  <a:rPr lang="en-GB" dirty="0"/>
                  <a:t> </a:t>
                </a:r>
                <a:r>
                  <a:rPr lang="en-GB" dirty="0" err="1"/>
                  <a:t>yw’r</a:t>
                </a:r>
                <a:r>
                  <a:rPr lang="en-GB" dirty="0"/>
                  <a:t> </a:t>
                </a:r>
                <a:r>
                  <a:rPr lang="en-GB" dirty="0" err="1"/>
                  <a:t>ffwythiant</a:t>
                </a:r>
                <a:r>
                  <a:rPr lang="en-GB" dirty="0"/>
                  <a:t> sy'n cael </a:t>
                </a:r>
                <a:r>
                  <a:rPr lang="en-GB" dirty="0" err="1"/>
                  <a:t>ei</a:t>
                </a:r>
                <a:r>
                  <a:rPr lang="en-GB" dirty="0"/>
                  <a:t> </a:t>
                </a:r>
                <a:r>
                  <a:rPr lang="en-GB" dirty="0" err="1"/>
                  <a:t>sgwario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hafal i sero sy'n rhoi'r llinell gymesuredd.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38CD3F-2D62-4C30-9D2A-E703CA543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73194"/>
                <a:ext cx="5681331" cy="2308324"/>
              </a:xfrm>
              <a:prstGeom prst="rect">
                <a:avLst/>
              </a:prstGeom>
              <a:blipFill>
                <a:blip r:embed="rId7"/>
                <a:stretch>
                  <a:fillRect l="-858" t="-1319" b="-3166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D99B24-94C4-4BAA-A125-C945F5166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2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32"/>
    </mc:Choice>
    <mc:Fallback xmlns="">
      <p:transition spd="slow" advTm="2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66FB36-4A78-43BC-90E8-AD042AFAFAE3}"/>
                  </a:ext>
                </a:extLst>
              </p:cNvPr>
              <p:cNvSpPr txBox="1"/>
              <p:nvPr/>
            </p:nvSpPr>
            <p:spPr>
              <a:xfrm>
                <a:off x="464234" y="492369"/>
                <a:ext cx="5631766" cy="4862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Ystyriwch</a:t>
                </a:r>
                <a:r>
                  <a:rPr lang="en-GB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+2≡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+2−9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  		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−7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Felly, </a:t>
                </a:r>
                <a:r>
                  <a:rPr lang="en-GB" dirty="0" err="1"/>
                  <a:t>bydd</a:t>
                </a:r>
                <a:r>
                  <a:rPr lang="en-GB" dirty="0"/>
                  <a:t> </a:t>
                </a:r>
                <a:r>
                  <a:rPr lang="en-GB" dirty="0" err="1"/>
                  <a:t>llinell</a:t>
                </a:r>
                <a:r>
                  <a:rPr lang="en-GB" dirty="0"/>
                  <a:t> </a:t>
                </a:r>
                <a:r>
                  <a:rPr lang="en-GB" dirty="0" err="1"/>
                  <a:t>gymesuredd</a:t>
                </a:r>
                <a:r>
                  <a:rPr lang="en-GB" dirty="0"/>
                  <a:t> pan </a:t>
                </a:r>
                <a:r>
                  <a:rPr lang="en-GB" dirty="0" err="1"/>
                  <a:t>fo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+3=0</m:t>
                    </m:r>
                  </m:oMath>
                </a14:m>
                <a:endParaRPr lang="en-US" b="0" dirty="0"/>
              </a:p>
              <a:p>
                <a:r>
                  <a:rPr lang="en-GB" dirty="0"/>
                  <a:t>Felly, </a:t>
                </a:r>
                <a:r>
                  <a:rPr lang="en-GB" dirty="0" err="1"/>
                  <a:t>mae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=−3.</m:t>
                    </m:r>
                  </m:oMath>
                </a14:m>
                <a:endParaRPr lang="en-US" b="0" dirty="0"/>
              </a:p>
              <a:p>
                <a:endParaRPr lang="en-GB" dirty="0"/>
              </a:p>
              <a:p>
                <a:r>
                  <a:rPr lang="en-GB" dirty="0" err="1"/>
                  <a:t>Bydd</a:t>
                </a:r>
                <a:r>
                  <a:rPr lang="en-GB" dirty="0"/>
                  <a:t> y </a:t>
                </a:r>
                <a:r>
                  <a:rPr lang="en-GB" dirty="0" err="1"/>
                  <a:t>pwynt</a:t>
                </a:r>
                <a:r>
                  <a:rPr lang="en-GB" dirty="0"/>
                  <a:t> </a:t>
                </a:r>
                <a:r>
                  <a:rPr lang="en-GB" dirty="0" err="1"/>
                  <a:t>lleiaf</a:t>
                </a:r>
                <a:r>
                  <a:rPr lang="en-GB" dirty="0"/>
                  <a:t> </a:t>
                </a:r>
                <a:r>
                  <a:rPr lang="en-GB" dirty="0" err="1"/>
                  <a:t>ar</a:t>
                </a:r>
                <a:r>
                  <a:rPr lang="en-GB" dirty="0"/>
                  <a:t> y </a:t>
                </a:r>
                <a:r>
                  <a:rPr lang="en-GB" dirty="0" err="1"/>
                  <a:t>gromlin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digwydd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naturiol</a:t>
                </a:r>
                <a:r>
                  <a:rPr lang="en-GB" dirty="0"/>
                  <a:t> </a:t>
                </a:r>
                <a:r>
                  <a:rPr lang="en-GB" dirty="0" err="1"/>
                  <a:t>ar</a:t>
                </a:r>
                <a:r>
                  <a:rPr lang="en-GB" dirty="0"/>
                  <a:t> y </a:t>
                </a:r>
                <a:r>
                  <a:rPr lang="en-GB" dirty="0" err="1"/>
                  <a:t>llinell</a:t>
                </a:r>
                <a:r>
                  <a:rPr lang="en-GB" dirty="0"/>
                  <a:t> </a:t>
                </a:r>
                <a:r>
                  <a:rPr lang="en-GB" dirty="0" err="1"/>
                  <a:t>gymesuredd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−3,−7</m:t>
                        </m:r>
                      </m:e>
                    </m:d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ogystal</a:t>
                </a:r>
                <a:r>
                  <a:rPr lang="en-GB" dirty="0"/>
                  <a:t>, </a:t>
                </a:r>
                <a:r>
                  <a:rPr lang="en-GB" dirty="0" err="1"/>
                  <a:t>gellir</a:t>
                </a:r>
                <a:r>
                  <a:rPr lang="en-GB" dirty="0"/>
                  <a:t> </a:t>
                </a:r>
                <a:r>
                  <a:rPr lang="en-GB" dirty="0" err="1"/>
                  <a:t>lleoli</a:t>
                </a:r>
                <a:r>
                  <a:rPr lang="en-GB" dirty="0"/>
                  <a:t> </a:t>
                </a:r>
                <a:r>
                  <a:rPr lang="en-GB" dirty="0" err="1"/>
                  <a:t>gwreiddiau’r</a:t>
                </a:r>
                <a:r>
                  <a:rPr lang="en-GB" dirty="0"/>
                  <a:t> </a:t>
                </a:r>
                <a:r>
                  <a:rPr lang="en-GB" dirty="0" err="1"/>
                  <a:t>ffwythiant</a:t>
                </a:r>
                <a:r>
                  <a:rPr lang="en-GB" dirty="0"/>
                  <a:t>/</a:t>
                </a:r>
                <a:r>
                  <a:rPr lang="en-GB" dirty="0" err="1"/>
                  <a:t>hafaliad</a:t>
                </a:r>
                <a:r>
                  <a:rPr lang="en-GB" dirty="0"/>
                  <a:t> </a:t>
                </a:r>
                <a:r>
                  <a:rPr lang="en-GB" dirty="0" err="1"/>
                  <a:t>hwn</a:t>
                </a:r>
                <a:r>
                  <a:rPr lang="en-GB" dirty="0"/>
                  <a:t> </a:t>
                </a:r>
                <a:r>
                  <a:rPr lang="en-GB" dirty="0" err="1"/>
                  <a:t>drwy</a:t>
                </a:r>
                <a:r>
                  <a:rPr lang="en-GB" dirty="0"/>
                  <a:t> </a:t>
                </a:r>
                <a:r>
                  <a:rPr lang="en-GB" dirty="0" err="1"/>
                  <a:t>roi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−7=0.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rad>
                    </m:oMath>
                  </m:oMathPara>
                </a14:m>
                <a:endParaRPr lang="en-GB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=−3±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66FB36-4A78-43BC-90E8-AD042AFAF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34" y="492369"/>
                <a:ext cx="5631766" cy="4862870"/>
              </a:xfrm>
              <a:prstGeom prst="rect">
                <a:avLst/>
              </a:prstGeom>
              <a:blipFill>
                <a:blip r:embed="rId5"/>
                <a:stretch>
                  <a:fillRect l="-866" t="-753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C6223DE-5810-4566-A892-7EF0B4485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77" y="492369"/>
            <a:ext cx="4535704" cy="4862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044006-0E41-4A4A-8A86-222B0B93F1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6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72"/>
    </mc:Choice>
    <mc:Fallback xmlns="">
      <p:transition spd="slow" advTm="11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73EBD-B37D-438B-8D98-89AA6F42EAA1}"/>
              </a:ext>
            </a:extLst>
          </p:cNvPr>
          <p:cNvSpPr txBox="1"/>
          <p:nvPr/>
        </p:nvSpPr>
        <p:spPr>
          <a:xfrm>
            <a:off x="337625" y="450166"/>
            <a:ext cx="5758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91445-B538-4B6F-A415-76FA31B616DA}"/>
                  </a:ext>
                </a:extLst>
              </p:cNvPr>
              <p:cNvSpPr txBox="1"/>
              <p:nvPr/>
            </p:nvSpPr>
            <p:spPr>
              <a:xfrm>
                <a:off x="450166" y="590843"/>
                <a:ext cx="5645834" cy="579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−3≡−2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GB" dirty="0" err="1"/>
                  <a:t>Trawsfudiadau</a:t>
                </a:r>
                <a:r>
                  <a:rPr lang="en-GB" dirty="0"/>
                  <a:t>: </a:t>
                </a:r>
                <a:r>
                  <a:rPr lang="en-GB" dirty="0" err="1"/>
                  <a:t>adlewyrchiad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yr</a:t>
                </a:r>
                <a:r>
                  <a:rPr lang="en-GB" dirty="0"/>
                  <a:t> </a:t>
                </a:r>
                <a:r>
                  <a:rPr lang="en-GB" dirty="0" err="1"/>
                  <a:t>echelin</a:t>
                </a:r>
                <a:r>
                  <a:rPr lang="en-GB" dirty="0"/>
                  <a:t> x (-), </a:t>
                </a:r>
                <a:r>
                  <a:rPr lang="en-GB" dirty="0" err="1"/>
                  <a:t>llinell</a:t>
                </a:r>
                <a:r>
                  <a:rPr lang="en-GB" dirty="0"/>
                  <a:t> </a:t>
                </a:r>
                <a:r>
                  <a:rPr lang="en-GB" dirty="0" err="1"/>
                  <a:t>gymesuredd</a:t>
                </a:r>
                <a:r>
                  <a:rPr lang="en-GB" dirty="0"/>
                  <a:t> x=5/4, </a:t>
                </a:r>
                <a:r>
                  <a:rPr lang="en-GB" dirty="0" err="1"/>
                  <a:t>uchafbwynt</a:t>
                </a:r>
                <a:r>
                  <a:rPr lang="en-GB" dirty="0"/>
                  <a:t> (5/4,1/8), </a:t>
                </a:r>
                <a:r>
                  <a:rPr lang="en-GB" dirty="0" err="1"/>
                  <a:t>graddiant</a:t>
                </a:r>
                <a:r>
                  <a:rPr lang="en-GB" dirty="0"/>
                  <a:t> </a:t>
                </a:r>
                <a:r>
                  <a:rPr lang="en-GB" dirty="0" err="1"/>
                  <a:t>tynnach</a:t>
                </a:r>
                <a:r>
                  <a:rPr lang="en-GB" dirty="0"/>
                  <a:t> (2).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791445-B538-4B6F-A415-76FA31B61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" y="590843"/>
                <a:ext cx="5645834" cy="5798062"/>
              </a:xfrm>
              <a:prstGeom prst="rect">
                <a:avLst/>
              </a:prstGeom>
              <a:blipFill>
                <a:blip r:embed="rId6"/>
                <a:stretch>
                  <a:fillRect l="-972" b="-736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577C435-54E3-41F7-91CE-40DA4637F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7536" y="450165"/>
            <a:ext cx="6320633" cy="45438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DCA503-166A-4D9E-ADF0-00E4DA7860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9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02"/>
    </mc:Choice>
    <mc:Fallback xmlns="">
      <p:transition spd="slow" advTm="17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79B1A8-85A2-422F-B952-53A61DF63571}"/>
                  </a:ext>
                </a:extLst>
              </p:cNvPr>
              <p:cNvSpPr txBox="1"/>
              <p:nvPr/>
            </p:nvSpPr>
            <p:spPr>
              <a:xfrm>
                <a:off x="393895" y="464234"/>
                <a:ext cx="5702105" cy="6337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u="sng" dirty="0"/>
                  <a:t>Y </a:t>
                </a:r>
                <a:r>
                  <a:rPr lang="en-GB" b="1" u="sng" dirty="0" err="1"/>
                  <a:t>fformiwla</a:t>
                </a:r>
                <a:r>
                  <a:rPr lang="en-GB" b="1" u="sng" dirty="0"/>
                  <a:t> </a:t>
                </a:r>
                <a:r>
                  <a:rPr lang="en-GB" b="1" u="sng" dirty="0" err="1"/>
                  <a:t>gwadratig</a:t>
                </a:r>
                <a:r>
                  <a:rPr lang="en-GB" b="1" u="sng" dirty="0"/>
                  <a:t> </a:t>
                </a:r>
                <a:r>
                  <a:rPr lang="en-GB" b="1" u="sng" dirty="0" err="1"/>
                  <a:t>gyffredinol</a:t>
                </a:r>
                <a:endParaRPr lang="en-GB" dirty="0"/>
              </a:p>
              <a:p>
                <a:endParaRPr lang="en-GB" b="1" u="sng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 err="1"/>
                  <a:t>Defnyddir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eang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Haen</a:t>
                </a:r>
                <a:r>
                  <a:rPr lang="en-GB" dirty="0"/>
                  <a:t> </a:t>
                </a:r>
                <a:r>
                  <a:rPr lang="en-GB" dirty="0" err="1"/>
                  <a:t>Uwch</a:t>
                </a:r>
                <a:r>
                  <a:rPr lang="en-GB" dirty="0"/>
                  <a:t> TGAU </a:t>
                </a:r>
                <a:r>
                  <a:rPr lang="en-GB" dirty="0" err="1"/>
                  <a:t>ond</a:t>
                </a:r>
                <a:r>
                  <a:rPr lang="en-GB" dirty="0"/>
                  <a:t> </a:t>
                </a:r>
                <a:r>
                  <a:rPr lang="en-GB" dirty="0" err="1"/>
                  <a:t>anaml</a:t>
                </a:r>
                <a:r>
                  <a:rPr lang="en-GB" dirty="0"/>
                  <a:t> </a:t>
                </a:r>
                <a:r>
                  <a:rPr lang="en-GB" dirty="0" err="1"/>
                  <a:t>y'i</a:t>
                </a:r>
                <a:r>
                  <a:rPr lang="en-GB" dirty="0"/>
                  <a:t> </a:t>
                </a:r>
                <a:r>
                  <a:rPr lang="en-GB" dirty="0" err="1"/>
                  <a:t>datblygwyd</a:t>
                </a:r>
                <a:r>
                  <a:rPr lang="en-GB" dirty="0"/>
                  <a:t>, </a:t>
                </a:r>
                <a:r>
                  <a:rPr lang="en-GB" dirty="0" err="1"/>
                  <a:t>ystyriwch</a:t>
                </a:r>
                <a:r>
                  <a:rPr lang="en-GB" dirty="0"/>
                  <a:t> </a:t>
                </a:r>
                <a:r>
                  <a:rPr lang="en-GB" dirty="0" err="1"/>
                  <a:t>yr</a:t>
                </a:r>
                <a:r>
                  <a:rPr lang="en-GB" dirty="0"/>
                  <a:t> </a:t>
                </a:r>
                <a:r>
                  <a:rPr lang="en-GB" dirty="0" err="1"/>
                  <a:t>hafaliad</a:t>
                </a:r>
                <a:r>
                  <a:rPr lang="en-GB" dirty="0"/>
                  <a:t> </a:t>
                </a:r>
                <a:r>
                  <a:rPr lang="en-GB" dirty="0" err="1"/>
                  <a:t>cwadratig</a:t>
                </a:r>
                <a:r>
                  <a:rPr lang="en-GB" dirty="0"/>
                  <a:t> </a:t>
                </a:r>
                <a:r>
                  <a:rPr lang="en-GB" dirty="0" err="1"/>
                  <a:t>cyffredinol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Gan </a:t>
                </a:r>
                <a:r>
                  <a:rPr lang="en-GB" dirty="0" err="1"/>
                  <a:t>gymryd</a:t>
                </a:r>
                <a:r>
                  <a:rPr lang="en-GB" dirty="0"/>
                  <a:t> ‘</a:t>
                </a:r>
                <a:r>
                  <a:rPr lang="en-GB" dirty="0" err="1"/>
                  <a:t>ffactor</a:t>
                </a:r>
                <a:r>
                  <a:rPr lang="en-GB" dirty="0"/>
                  <a:t>’ o a, daw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 err="1"/>
                  <a:t>Nawr</a:t>
                </a:r>
                <a:r>
                  <a:rPr lang="en-GB" dirty="0"/>
                  <a:t> </a:t>
                </a:r>
                <a:r>
                  <a:rPr lang="en-GB" dirty="0" err="1"/>
                  <a:t>drwy</a:t>
                </a:r>
                <a:r>
                  <a:rPr lang="en-GB" dirty="0"/>
                  <a:t> </a:t>
                </a:r>
                <a:r>
                  <a:rPr lang="en-GB" dirty="0" err="1"/>
                  <a:t>gwblhau'r</a:t>
                </a:r>
                <a:r>
                  <a:rPr lang="en-GB" dirty="0"/>
                  <a:t> </a:t>
                </a:r>
                <a:r>
                  <a:rPr lang="en-GB" dirty="0" err="1"/>
                  <a:t>sgwâr</a:t>
                </a:r>
                <a:r>
                  <a:rPr lang="en-GB" dirty="0"/>
                  <a:t> </a:t>
                </a:r>
                <a:r>
                  <a:rPr lang="en-GB" dirty="0" err="1"/>
                  <a:t>ar</a:t>
                </a:r>
                <a:r>
                  <a:rPr lang="en-GB" dirty="0"/>
                  <a:t> y </a:t>
                </a:r>
                <a:r>
                  <a:rPr lang="en-GB" dirty="0" err="1"/>
                  <a:t>ffwythiant</a:t>
                </a:r>
                <a:r>
                  <a:rPr lang="en-GB" dirty="0"/>
                  <a:t> </a:t>
                </a:r>
                <a:r>
                  <a:rPr lang="en-GB" dirty="0" err="1"/>
                  <a:t>mewn</a:t>
                </a:r>
                <a:r>
                  <a:rPr lang="en-GB" dirty="0"/>
                  <a:t> </a:t>
                </a:r>
                <a:r>
                  <a:rPr lang="en-GB" dirty="0" err="1"/>
                  <a:t>cromfachau</a:t>
                </a:r>
                <a:r>
                  <a:rPr lang="en-GB" dirty="0"/>
                  <a:t>, daw </a:t>
                </a:r>
                <a:r>
                  <a:rPr lang="en-GB" dirty="0" err="1"/>
                  <a:t>hyn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 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79B1A8-85A2-422F-B952-53A61DF63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95" y="464234"/>
                <a:ext cx="5702105" cy="6337761"/>
              </a:xfrm>
              <a:prstGeom prst="rect">
                <a:avLst/>
              </a:prstGeom>
              <a:blipFill>
                <a:blip r:embed="rId5"/>
                <a:stretch>
                  <a:fillRect l="-963" t="-481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EADEE1-1F1E-4AE0-BE01-B6DCD0DC3702}"/>
                  </a:ext>
                </a:extLst>
              </p:cNvPr>
              <p:cNvSpPr txBox="1"/>
              <p:nvPr/>
            </p:nvSpPr>
            <p:spPr>
              <a:xfrm>
                <a:off x="6096000" y="464234"/>
                <a:ext cx="5702105" cy="392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∎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EADEE1-1F1E-4AE0-BE01-B6DCD0DC3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4234"/>
                <a:ext cx="5702105" cy="39240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D7A7D9-3A29-46F3-AD74-18BE7CF33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3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35"/>
    </mc:Choice>
    <mc:Fallback xmlns="">
      <p:transition spd="slow" advTm="218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6351" x="9063038" y="4129088"/>
          <p14:tracePt t="21722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EA1A6E0-6B12-864F-B4FB-7515B3DD8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874" y="1019838"/>
            <a:ext cx="6708249" cy="3778310"/>
          </a:xfrm>
          <a:prstGeom prst="rect">
            <a:avLst/>
          </a:prstGeom>
        </p:spPr>
      </p:pic>
      <p:pic>
        <p:nvPicPr>
          <p:cNvPr id="6" name="Picture 6" descr="http://www.cynnalcymru.com/sites/default/files/images/WG_Funded_land_col.jpg">
            <a:extLst>
              <a:ext uri="{FF2B5EF4-FFF2-40B4-BE49-F238E27FC236}">
                <a16:creationId xmlns:a16="http://schemas.microsoft.com/office/drawing/2014/main" id="{B46AC157-5372-7244-8956-53F08DB0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25" y="5221638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378F71-FF34-8C44-A9B6-B6BC53E17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141" y="2929083"/>
            <a:ext cx="10383716" cy="1869065"/>
          </a:xfrm>
        </p:spPr>
        <p:txBody>
          <a:bodyPr anchor="ctr" anchorCtr="0">
            <a:noAutofit/>
          </a:bodyPr>
          <a:lstStyle/>
          <a:p>
            <a:endParaRPr lang="en-GB" sz="4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6F5897-2687-457A-AC5D-154B0467D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1"/>
    </mc:Choice>
    <mc:Fallback xmlns="">
      <p:transition spd="slow" advTm="1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0.6|67.2|57.6|6.8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9|4|5.2|7.2|13.1|7.6|9.2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9.1|22.4|5.7|16.7|50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3|14|10.6|22.6|24.3|26|19.7|28.7|2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A71D8D91582F47857D4DB711C947B5" ma:contentTypeVersion="6" ma:contentTypeDescription="Create a new document." ma:contentTypeScope="" ma:versionID="8752a85ec0fa8be0c34aad3c70f108ea">
  <xsd:schema xmlns:xsd="http://www.w3.org/2001/XMLSchema" xmlns:xs="http://www.w3.org/2001/XMLSchema" xmlns:p="http://schemas.microsoft.com/office/2006/metadata/properties" xmlns:ns2="f208bba4-8f1d-4f2d-813a-1348873e8cb3" targetNamespace="http://schemas.microsoft.com/office/2006/metadata/properties" ma:root="true" ma:fieldsID="1cecf22fed2c9c556413ce4fcba1b593" ns2:_="">
    <xsd:import namespace="f208bba4-8f1d-4f2d-813a-1348873e8c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8bba4-8f1d-4f2d-813a-1348873e8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C8EBB0-5705-4CB9-84A3-991A5F08A085}">
  <ds:schemaRefs>
    <ds:schemaRef ds:uri="http://purl.org/dc/elements/1.1/"/>
    <ds:schemaRef ds:uri="http://schemas.microsoft.com/office/2006/documentManagement/types"/>
    <ds:schemaRef ds:uri="f208bba4-8f1d-4f2d-813a-1348873e8cb3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9CE5173-8112-4CEF-933D-2E532A10BE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FD2AB9-D199-4BDF-AEED-14A53306EB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8bba4-8f1d-4f2d-813a-1348873e8c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377</Words>
  <Application>Microsoft Office PowerPoint</Application>
  <PresentationFormat>Widescreen</PresentationFormat>
  <Paragraphs>60</Paragraphs>
  <Slides>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Sampl o sesiwn astudio 1 Datblygu cwblhau'r sgwâr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Classroom Video for M AS U2A Populations, Samples and Inferences</dc:title>
  <dc:creator>Thomas Oakes</dc:creator>
  <cp:lastModifiedBy>Janet</cp:lastModifiedBy>
  <cp:revision>21</cp:revision>
  <dcterms:created xsi:type="dcterms:W3CDTF">2020-09-08T15:31:50Z</dcterms:created>
  <dcterms:modified xsi:type="dcterms:W3CDTF">2021-09-02T15:56:05Z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0x01010030A71D8D91582F47857D4DB711C947B5</vt:lpwstr>
  </property>
</Properties>
</file>