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376" r:id="rId5"/>
    <p:sldId id="276" r:id="rId6"/>
    <p:sldId id="277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734483-6C2D-41B0-92DD-1AA4E099E400}" v="2" dt="2021-09-05T11:01:52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80" d="100"/>
          <a:sy n="80" d="100"/>
        </p:scale>
        <p:origin x="93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Davies" userId="S::j.r.davies@swansea.ac.uk::ff3ad127-45b8-4212-aaf8-1c0ef71716c3" providerId="AD" clId="Web-{5F734483-6C2D-41B0-92DD-1AA4E099E400}"/>
    <pc:docChg chg="modSld">
      <pc:chgData name="Janet Davies" userId="S::j.r.davies@swansea.ac.uk::ff3ad127-45b8-4212-aaf8-1c0ef71716c3" providerId="AD" clId="Web-{5F734483-6C2D-41B0-92DD-1AA4E099E400}" dt="2021-09-05T11:01:52.510" v="1" actId="1076"/>
      <pc:docMkLst>
        <pc:docMk/>
      </pc:docMkLst>
      <pc:sldChg chg="modSp">
        <pc:chgData name="Janet Davies" userId="S::j.r.davies@swansea.ac.uk::ff3ad127-45b8-4212-aaf8-1c0ef71716c3" providerId="AD" clId="Web-{5F734483-6C2D-41B0-92DD-1AA4E099E400}" dt="2021-09-05T11:01:52.510" v="1" actId="1076"/>
        <pc:sldMkLst>
          <pc:docMk/>
          <pc:sldMk cId="4035539043" sldId="376"/>
        </pc:sldMkLst>
        <pc:picChg chg="mod">
          <ac:chgData name="Janet Davies" userId="S::j.r.davies@swansea.ac.uk::ff3ad127-45b8-4212-aaf8-1c0ef71716c3" providerId="AD" clId="Web-{5F734483-6C2D-41B0-92DD-1AA4E099E400}" dt="2021-09-05T11:01:52.510" v="1" actId="1076"/>
          <ac:picMkLst>
            <pc:docMk/>
            <pc:sldMk cId="4035539043" sldId="376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C6C80-BE78-42B7-8F3B-79C2F8B77BD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02DA3-B9AD-42FC-A8EE-4CD5DE80F0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31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E96B5F-2052-499A-8FEE-62E04F71F3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7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7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1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55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5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92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90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0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9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72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5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C72BA-13D4-434A-A37A-2686FCCCA2FD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29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MQERQUExQWFRQWFhoVGRYXFxsfHRceHB8ZGRYaHBgcJyYhGBsjGhcZHy8hIycpLC0sGB4yNTAqNScrLCkBCQoKBQUFDQUFDSkYEhgpKSkpKSkpKSkpKSkpKSkpKSkpKSkpKSkpKSkpKSkpKSkpKSkpKSkpKSkpKSkpKSkpKf/AABEIAIIBhAMBIgACEQEDEQH/xAAcAAEAAgMBAQEAAAAAAAAAAAAABgcBBAUCAwj/xABHEAACAQMCAgYFCQYEBAcBAAABAgMABBEFEiExBgcTIkFRFBVhcZIXMjVTVIGz0dIjM0JScpEIYoKhQ3OisRYYJDSjssEl/8QAFAEBAAAAAAAAAAAAAAAAAAAAAP/EABQRAQAAAAAAAAAAAAAAAAAAAAD/2gAMAwEAAhEDEQA/ALI6VdKpIpUs7NFlvZV3gNns4E5GWUjjtzwAHEn7gdKPqwjnG7Ubie9kPEhpGjiU+SQxkBR7yadWEYnjuNQbjJezuwJ5rFGxihT3AKT/AKqm1BDPkd0j7Gnxy/qp8jukfY0+OX9VTOlBDPkd0j7Gnxy/qp8jukfY0+OX9VTOlBDPkd0j7Gnxy/qp8jukfY0+OX9VTOlBDPkd0j7Gnxy/qp8jukfY0+OX9VTOlBDPkd0j7Gnxy/qp8jukfY0+OX9VTOlBDPkd0j7Gnxy/qp8jukfY0+OX9VTOlBDPkd0j7Gnxy/qp8jukfY0+OX9VTOlBDPkd0j7Gnxy/qp8jukfY0+OX9VTOlBDPkd0j7Gnxy/qp8jukfY0+OX9VTOlBDPkd0j7Gnxy/qp8jukfY0+OX9VTOtTVdVitYmmncRxJjc7chkhR/uQPvoIv8jukfY0+OX9VPkd0j7Gnxy/qqZg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+lDilsY28GjllVh7QQ1ad16bov7XtZL7T1/eLJ3ri3XxdX/wCMg8QeIA8smp/WGUEEEZB4YPjQfKzvEmjSSNgyOoZWHJgRkEfdSqosenMehyXNg43JFcM0Iz8yKRUlRPaAXYUoJV1O/Qtn/Q/4klTOoZ1O/Qtn/Q/4klTOgUpSgUpWhr2tR2VvJcS7uzjXc2xSxxwHAD3+4czgcaDfpVQ/+ZG0349GuNnnmPPw5/8A2ohP1o6hJFJeLqcMTdowWy7MFtv8IHcIPvJ/1Z4UH6NNVz1d9Ypvb+/tGbescskkD+cYfaVz4gEqV9jHyFVVc9b2sainosQG6QbSLeI9ow8QDkkDHMjHvrsdQ3RueHVZ+1jeM28JRwwxhnK7FPvUMw9gzQfoOlKrjrE65YNNZoIFE90OBXPcjP8AnI4lv8o4+ZFBYk0yopZiFUDJJOAB5knlUL1Trh06F+zjke6lJwI7ZDISfY3BT9xNQzSurrUtbKz6vcSRQnvLbL3Tjw7nzYvvBfzxzq0uj3RG009NttCkfDBYDLN/U57zfeaDgy9ML0xNM9rFY26jcZbybvY/5EYznOBtLgknArodEtRursCeQ7YGGYw0YRpQeTiPLGJDzAZ2ZhgkL4wXUpJdc1tICkh02zdix2ns5ZI+By2Nrd/ugZ+aGI+cataXU4U4NLGvvdR/3NBtVqaqkxhfsGVZsZQuMqSOIDDntPI4IIzwrzFrdu3zZ4m90in/ALGttHB5EEeyghPV71les3lglgaC5g/eLuBXgdpxnDAhuBGOHDianFQHp3Ypa3em3sShH9LW2k2gDfHcFt+7HziHJYe1ian1AqE9c/0Ld+6L8aKptUJ65/oW790X40VBNE5CvVeU5CvVBGOn/Saaxt09GjWW5lkEccbZwcBpJCQCDgIjePMiujp3SWGWzhu2dY45UjbLMAAXwApJ8dx2++ohrV5cz61m1gS4FhBtIeXswstwMkg7W3ERIBjHDcaid1vXRr/T50Eb293BiNW3BYriaOWMB8Ddjc4zgchyoLRHSBZrm2Fvc2zQsZldd255GQLwiIOO4TlvYRW9H0ltWnNutxCZxnMQkXeMcSNuc5A8OdRXXbJYdV0lIUWNVivQqqoCj9nEBwHDyqIdDtFuLqwsv2tlGsV0spZg4uBKsp3q5Jx2jEkYxxBX2UFpTdMrFH2NdwK+8x7TKoO5ThlxngQeHvr66l0otLYsJ7iGIqFJDyKpG7O3gTnjtP8AY1WEmmxNpnSF2jQv6bd94qCe4VZOPPgSSPaTUh0qwjl1p2kRXI0yADcAcbncNz8wMf3oJRf6oxktDDPbiKZznccmZdpYCErwLcM+6tm26Q20sgijnieQ7u4rqW7h2v3Rx4NwPtqq+h3/ALXQB5Xl0B7APScCpX1W6bGq3soRe0fULoF8DdgPgDdzwPL2nzoJZq2u29ooa4mjhVjgGRwuT5DPOvmektqInl9Ih7KNtjydou1W4HaWzgHDDh7RUX1LZ/4gh7fbs9Xv2O/GO07X9rtzw39njlxxmop0e1mOC3mjto7d1uNbmigaUZhjG1WR8DngL3ACM5GDQWlD0ntHga4W4haBeDSiRSq8uDNnCniOfmK9af0jtbiR44biKWRPnIkisV44OQD4Hh76p/W9wj6RK0kMjCG03tAhRN2Xz3dz94DAJzzFTK40+ODVtIEUaxj0a5Q7FAyqpEVBxzAJJ++gn9KUoFKUoFKUoFKUoFKUoFKUoPzN1x/TN17ovwo6U64/pm690X4UdKC5up36Fs/6H/EkqZ1DOp36Fs/6H/EkqZ0ClK+N3dLEjO2dqjJ2qzH7lUFmPsAJoPVxIVUkKXIGdoIy3sG4gZ95A9oqIan07WRGhjsLy4lcFDC9u0a8QQRJK/cVCMjIJFdbQumtreyPDGzLNHxaGWN45AP5tjgEjiOI8xnGRXdoKbjSCC3Pb6jptug4GzgggmQAc1fOZZW4cSCDnNUxq9vHcXjrYRyNGzfs4wpLHhx2qNzbc5IBJIGASTxr9Qa/1W6bfSGWa3HaH5zozIW9rbCAx9pGfbXT6P8ARCz09StrAkWeBYDLN73bLMPYTQRzqg6Frp9hGzR7bmYb5Sy4YZ+bGQeKhRjh55NdjpZrYsns3yAJrtLdx/MJFcAn+lwhz5Ajxrx0N1UzSaghbcsN68a+wFY2Zfudn/vUA6SXa65r8Vhk+i2YkaQqxBZwO8QRxBV9iDyIfzoLB6xddex0y6njOHWPCH+VnIjVvuLZ+6qX6gujC3d7LdTDeLcBl3ccyuTtY55lQrH3lTVsdb1sW0W7XiSERsnmdroxPDh4VFv8N8Y9BuT4m4x/ZEx/3NBO+mfTu10qIPcMdzZ2RLxdyOeB4AeLHAHvwKpfUeuzVdRl7Gwi7Ld81Yk7SQjxyxGB7wox51H+kUkut660e4/tLgwIeYjjRiAQPYoLkeJJ86tXorBqFghSz0aKOLPB5blFlkH8LSHidxHEjkCTgAUHB07qc1W/AbUr6RAePZmRpWHsxuCJ9xNSrTuoLS4h+0WWY+ckhA/tHt4V24OlGor++0pwPOG5gkPwsUNb3/iGO5jeNlmt3dGQCeF0wSCBhyNjHj/CxoK10LQLfU5pF06ytoLKJuza8lhEzysOYiSXKgY8WBwCD47as7o/0OtrEfskG7+cqgP3BAqr/pUVr9XGki10u0iC7SIlZx4h270gPtDkj7q62uazHZ28txKcRxKWPt8gPaTgAeZFBD+mMvpmq6dYpxEL+sJ/8ojyIQfe5Ix7RU+qFdWmjSCOW+uRi6vmErD6uP8A4MQzywuD94B5VNaBUJ65/oW790X40VTaoT1z/Qt37ovxoqCaJyFeq8pyFeqDXttPjiZ2RFVpG3uVABdsYyx8TgY418LrQbaVnaSCJ2cKHLICWCHcgYnntYAjPIiobd9N7lekMOnjZ6O8Rc93vZ7OR/nZ/mUeFStuldqLsWZlAuSu4RlWyRgtkNjaeAJ5+BoN6WwjeRJGRTJHuCOQCybsB9p5jIAzjnitI9FLPt/SPRoO3zu7Xs135/m3Yzu9vOuXd9Z+mxNIr3KgxSdk/ckIV+93SQuM9x/H+E1vXfTSziuktHnUXD7dseG47vm94DaM+00G96kt9ksfYx7JmZ5V2DEjN89mH8ROBknnX0i06JZDIsaCQoI94Ubtq8VXPPaCeArmwdNLJzchZ1/9IcTk7gIjllwWYAc1YcCeVa+gdYmn38pitrlHkAJ2YZScc9u8DdgceGaDqQaDbxiNUgjURMXjAQARs2dxUfwk7jkjzNbFpYxwhhGioGZnYKAMsxyzHHMk8zUS6Y9Y9nbpdW63SJeLBKUXj3X2MUG7GwPnGFJznHCub0A6wY10u0l1C5xLPJJGruD3irlQCVGFwMcTgUHe6Z6dNOYwtja3sYBO2d9rI3gVyjDGOfI18ujHQhUtJYr1IZWnuHuZIwmYkZsBUQMOSqoAOK+0nWZpqwekG5Xse0aIPtfi6gFgoC5bgRxAxW9oHTCzv43ktp0kVPn81KcyCysAVHA8SMcD5UH0j6K2ao0a20AR1CMgjUKyqSVUgDBAJJ95Nbr6fEzpIY1LxhgjFRlA2AwU+AIAzjyrg6V1k6bdT+jw3SPKSQFwwDEeCsQFf7iajKdddu2qeigoLbG3t++S0hwAgXA294kZOeXMUFmUqn+jXWgLfUdUXULvbDFO0cKsM4xJKMKqKWICqOPHwq2NP1CO4iSWJw8bgMrLyINBsUqr+kvWDfT6k2m6VHGZIxmWaXiFxjdgcgqlgpJBJJwB59vSelc1iix6zLBHPLKUhaJX2yLiPmQMKdz44hf/ANoJrSuJqHTOzgnNvJMFmEbTFNrkhFVnZiQCBhUY4zn+4rmx9bGlM0ai8jzL83g4HMr3iVxHxH8WPPlQS2lR/Ren9heyvFb3CSSRgsygNyHAlSQA49q5r4WHWXps7RrFcq7Sb9qhXydil3JBXugKDxOM4OM0EnpUbXrG082puxcD0cSdkZNkmN+AduNu7kR4YqQW1wsiK6HKuoZT5gjIPH2Gg+lKUoPzN1x/TN17ovwo6U64/pm690X4UdKC5up36Fs/6H/EkqZ1DOp36Fs/6H/EkqZ0Co5reg3d1KcXklrCoAVYFTe5wCzO7A4GTtCgeGSTnAkdKCjtdt7y3v4nMjXNzb96NXRY7l4/4hEyfs7yIjcCnCQZOAvE1aXRTpvaamha3kyy/PibhJH/AFJ7+GRke2oZ159nPHaW0ZzfPcp2Cqe+oOQzcOKrnbx4cQD/AAnEMu9AuHuzCz+j61CN8M6HamoIM4JPACbAPe/iwQ3EEgP0LUT6yenSaTaNJwM75SFD4tj5xH8q5BP3DxFcDq060JbtbiK+iMUtoheabbtQBcht6/wScCcDgdrcsYqKdDraTpHq7384PolswEcZ5ZBzEnkfrH9pA5EUE46D6ZJpeiySy5NwyS3su7nvKlwG9u1VB9uai/UB0VDRtqLs3bPJJGOOQyYXcT/mMnHPs9tXBe2iyxvG3FXVkb3MCD/sarbqnin06G9sHjaSa2n3ooIHaJKP2bKWIAUlGJPhkjnwoOn11a5HbaTMjEb5wIUXxJJBY+4KCc+7zp1N9Gm0/S17YbHlZrhw3DYGChQfI7EBI8CSPCvpZ9X7XF2L7U3WaVP3MCZ7C3A4j52DK3iWIAz4cBiO9aPWUJVbTtNzcXE+Y3aLvBFPBlBHAsRkEjgozkg8ggPU+qy64Z8hY4+2myxwAHzGnE+JMoAr9Lg1VnRHq0tNL02U6mYyZSrzbmIRAv7uMEEbsE54c2IxnANeejfSOy7TbpEd+yK2GWONntj55Ezjsj5FSh8ww4UGm3SLUde1Ca3s5jaWVu5SSZPntgkcG57mIJCggAcTnxn+kdAbS3AJDzv4yXEjSsfb3jtH+kCuJoV/YaFBKlxPHC0lxLOY2YGTDtmPMabmOIwo4DHCuVqX+IjT4yRFHPN7Qqqp+9ju/wCmgtFECjAAAHgKr/pAfW2qJYjjaWe24uvKSQ/uIT5j+IjkeI4EVFZ/8SqYbZZNnBwTMMZ8MgLyz7a0urPrdsbKFkuVmE80rzTT7VYO7HnwO4ADHAA8c+dBfNK5uh9I7a+j7S2mSVfHaeK+QZTxU+wgV0qBUJ65/oW790X40VTaoT1z/Qt37ovxoqCaJyFeq8pyFeqCkOlmtw2XSuGe4fZEkHebDHG6KVRwUE82A5eNfXrI12FpNP1uybtUhmMEhAZdw4tt7wBHAyrnH8Yq3brRbeVt0kMTty3PGpPs4kZqE9YPQS8v1S1tXtrexO1pV2EPuDEkqFXBGNpxkcV4nFBBbHoa0vRe6uHGZ5pDfbjzxGSP907Vv9dcBbh7iN9aIJa2urFOfhFGFl+J+yP3mv0jY6ZHDAkCqOzSMRBTx7oG0A+fAUTSIBGYxDGI2OSgRdpPDiVxgngP7Cg/PsmjTSdG7m7UEtc3vpEmPGJSy8R4gSkt/v4VtG8t7vUdBXTwC8UcPbbFxtClS4flkhRJn+r21f0NqiKEVVVAMBVAAA8sDhXwsdGggLGGGKIt84xxqpPvKgZoPz3DfW9rL0hhvQPSJRIIQyEliWlYbTg4yWifPkAfCtDVVD6FpKnkbq4U/e/H/Y1+lJtIgeTtGhjaTaV3silsHgV3EZwQSMV5OiW+1U7CLapyq9muFJ5kDGAfdQVp1h6qumz2NnbJbWcUrM5uXgRliPBCVUjbu24yx81yQMmoR0fieb1+ttJ27NBkOiBO2G/MhWNeA3LuwAOO721+hr7TYp1CzRpKoOQJEVgD54YHjWYNOijYskaKzDBZVAJA5AkDJoPz10bSG8i0xG1G3ikgmQRQC2YShy690up7wZgDu5ccmu9dXNtadLJGnCRxNCoTcndLNHHtIAHMsDx881cCaBbCTtRbwiXOe0Eabs+e7Gc/fXu80eCZleWGKRk+azorFfHgSCRx8qChLPTYpZ+k7SRo7Ri4KFlBKHtJjlc8jlV4jyqzOpI50S198w/+WSpiulQjfiKMdpnf3F7+c53cO9zPPzr621qkShY1VFHJVAAGeJ4DhzoKSg1VdB6RXcl2GWC7DMkoUkDeyyZwOJAbKEAZBweVdzrIvLbXNHnms3MnocgkDbWXiqgyAbgDgRuTy5qKs2/0yG4XZNFHKvPbIisP7MCKjnS7o3cGzNvpYtrftCVkDJtXYylW2hFOH5ccchQVp0NlbUhrOqSrgmza3TyBEP7THlwRD/rNQ/UNOiHRy1mEaCVr2RTJgbiNj8C3PHdXh7K/QfQXoamm2CWpxIe8ZDjg7P8AO4HmuMKM+CiuudEtygjMEXZg7gnZrtB8wuMA8edBT/oEdv0qiSFFjQ2pO1AFH7h/AcPAf2rHURoUMmn3c3ZI1wJHjRyoLKOyXAUn5uS7ZxzzVzHTojJ2nZp2gGN+0bscsbsZxg4rNnYRwgrFGkYJyQihQTyzgePAUH5Zi1+EdH5LPcfSDfCXZtPBNiruLYwBuG3Gc5I4V+mujH/srX/kRf8A0Wvp6gtsufR4cyHLnsk75znLcO9x48a3UQKAAAABgAcgByAFB6pSlB+ZuuP6ZuvdF+FHSnXH9M3Xui/CjpQXN1O/Qtn/AEP+JJUzqGdTv0LZ/wBD/iSVM6BSlKDWGmRdr23ZR9qRjtNi78csb8ZxjwzUa6x+hA1K3BjOy7hPaW8oOCrDB27uYDYHHwIB8OMupQUj0p6QySdHJppIliu55ltbllGGdom2kuByJWPaR4ZI5YrpWPSuHo9pNlCkZmu7mNZREvAs0mCWcjJwCQg4ZO3A5EiadPuh4v8AT7mCMKskmJVPLMi7SpJ9oUKT5GqR13UBDqmkT3AKokFpvDA/szEzRzAjzSRHJHsoP0Poa3HYIbooZyNziMYRCf4FySSF5ZJ48Tw5DLQQSyv80yovZsQcMFfDAEjjg4yPaDjxrbWZSu7I24zuzwxzznyx41V1h0zW56ThLV+0h9EMMrKcqxQvIGBHA7SwQN/mbHOg7fSDq0W4z3mlU/8ACmubvafZntWx8Nc21nk0RTs0QCPHels5RKxH+YOqykD28KsulBT4lTpZdxYEsenWq7pUfCtJMxOE7pIwEA72cgFhw3Zq2bKxjgjWOJFjjUYVFAAA9gFat9fW9mpZjFEZGyAzInayHCjicbmOFGfd5V50HpHBeoXhbJU7ZI2GHiYcGSRDxRgQR93DI40HvWtAt72MxXMSSofBhy9qnmp9oINU5JoUHRvUY+3ginsLlsJNLGrSW7DGRuI5DIPLiMkcVIN51WX+ITZ6qG7n6RHs9+Hz/wBO6g1ut9RPcaXpygCOe4DyBRjuqVUcvDDSH/SKsi/0S3uF2zQxSr5Oit/3FVFG7NrfR/tDx9XRsc/zdnMT9+QKuugqDpj1UvYk3+jM8M0QLNApJDqOLbAc55cYzkHwwcAzPq26eJq9p2mAsyEJMg5BvBl8drDiM+RHHGalhqmurSAW/SPVIIuEWx32jkD2kZUf6e1cCguWoT1z/Qt37ovxoqm1Qnrn+hbv3RfjRUE0TkK9V5TkK9UClVz0gumk1h4H1CWzhW0jlUJJGgZy7qf3gIPAeHlUr0zW4hMtkHklkS2SftW2kSIT2YYsvNiRk4AHGg7dKiMnWdarDBNsnKzyyQRqse5i8ZYEbVJPeZcDGeYzjw+1p1iWrwXM0glg9FIE0cybZELfM7oJzuz3cHjQSilVu3SoXWsaeOzuLcrDdM0c6FCVKpsfGSpHdbxyCDkCu9pvWNbTyxoqTqkzMkNw8eIpmXOQj5zk4ONwGccM0EqpVW9ZXT+KXT72OFLjCnsRciMiHtFddyCQHOeBGcbSeGeIzM+nLkaXekEgi1mII5juN40HfpUH6KdPoWjtIGjuFMkKrFLJGRHOyICyo5OSTg4LABvAnIz1Iunls9pb3SiQpcSrBGu0b97OY9pXOAQVbPHkDQSSlKUClKUClKUClKUClKUClKUClKUH5m64/pm690X4UdKdcf0zde6L8KOlBc3U79C2f9D/AIklTOoZ1O/Qtn/Q/wCJJUzoFKUoFKUoFUXaaSOkOtXFzMf/AOfZnsxk91wmcLn+VmDSMfIgeIIsrrN6SegabcSqcSMvZR45737oI9qjLf6ar/U7OTTdHtdJtxm/v/nqOah8GYsfABcR5/lVj4UEQlt5Ndub+5a4a20+DvbiGKKq4WFFiyoLlFBwPH2kZ3+rrrB0nSGk2w3Tu4Cm4ZY9zDmVEYbEa5weDMT4ngALs6I9D4dPsktVAYAZkJA/aOfnsR7TyB5AAeFebjq+02Q5aytifMRIM+/AGaCCXv8AiMswMQW1xK/gG2ID7Mguf9qza6t0h1b93Emm25/4jqTJj2B+8TjkQqD21ZOm9HLW24wW8MR8441U/wBwM19tT1WG1jMs8iRRjmzkAceQ4+J8qCKaH1T2kLdtcl7654ZmuTv4/wCVDkAeWckedVzHObuFtTaZrK7N6bSKeBSe3B4os0S/PAHd3LkkLxVsCrdm6d2ItpbhLmKSOFN7bJFJH8owDkFjgAHmSKqnoLYmefSrNhwtkk1OceTyMTbKfJgrRtjyeg795071rSkJv7GO5iTncQPtHMDLDBxxP8qDjUf66dT9YWmk3CErbzliy5ztZgmMnxZR2i/cauXpDo63lrPbtwEsbR58sggH7jg/dVBaVbvdaFfWEgIuNNm9IRfEKCwlA/p/an/UtBN+uHSJLU2OpWyZ9BYK6j6vI258l4Mp/wCZVh9HOkkGoQLPbuGRhxH8SHxVx/Cw8v7ZHGsdHdSW9soJjhhNCjMDxHeUb1I9+QaiOo9Sdm0pltZZ7Jzz9HkwvwniPcCB7KCU9K+llvptu007AAA7Uz3pG8EUeJP9hzPCoF1HaPK5u9TuFw945Kf07i7sP8pYgD2J7q6Om9R1msoluZZ7xx9e+V4csgcW9xJHsqxI4woAUAADAAGAAOQA8BQeqhPXP9C3fui/GiqbVCeuf6Fu/dF+NFQTROQr1XlOQr1QQK40CK516b0i3SaMWMW3tYg6hu0fONwI3YPvr5apeJp2srK8Ui272CW8Zihd13pKzCILGDtO0jAxirCpQU30as5Oy0fdE6ldQumZWU5TJlxu8udbPSjSZpZdbMcTuRJp0wQKf2oiVWkVf5jgHgPEY51bdYJoKs1XUl1TUrX0ZZQhtbyLtnikRQ7oBty4HFeBPh3uBPGtLofpkEgsbe4n1EXNtJG3orp+zjkhzg7hFjssA4PacQ3OrgpmgpDULwwaFc6W0M7XkbSAqIZCGUzmUTdoBt2bTwOck44catHpwpbS70KCS1rMAADkko2Bjzrv0oKpiv8A01dHtIoplmtpreacPC6iFYYyGy7AKQ5IC7Scg00jTHGtehEHsLaebUlz839siLEo8tkskx+6rVrgdHOi7W01xPNObiecoC5RUCpGCERVXIHziSfEmgkFKUoFKUoFKUoFKUoFKUoFKUoFKUoPzN1x/TN17ovwo6U64/pm690X4UdKC5up36Fs/wCh/wASSpnUM6nfoWz/AKH/ABJKmdApSlBxulXS230yDtrliqlgihRlmY5OAPcCeOBwrl9Gus+yv22RGUP/ACvC4x7SwBRR72FQjphcatq9/Na2IEEFq/ZmckKd5UFj2uC44HG2PwIJ5ivNr1GXk2Be6nI8ZOXjUyNu9zSNge8qfdQbPS/pVbXt8js4bT9MPbzOOKzXB4QQp4OQR7vn54ca73VtpT3LPq10P290P2KcxBB/Aq+1h3ifHhyJauXqfUVHOqx+lNFBHns4Y4wFUnGWYsxMkhwMufcMAADk2eg6loOoWMMV09zZ3Eoh7Ns9wc37hJCbUy4ZCPmHIA4ELppSlAquun+j6jqV0trbmOG2iRJnnkQMS7GRQEBB4qAeWMbuJ4gVYtKCsLDqVO4Nd30l0E7yRNHtiD+DPHuPaY8uGeRyMitTW+q6exW4vrLULj0vDSPuCntz87ZtUcSTwAwRnAxVtV5d8Ak8hxoOOOkcdtDAb6aG3mkjXcryKo37R2gXJ4gMSP7VXXS6JNM1q2vxg2l+pt7jGNveAG4nltI2P7ezfzrg6xDqmvTel21hCkJXs45bhY2ZkUsVOJsgZLE9xPHmedZuuqXXLm3W3kktEgV+1ES7UUNgjOIoueGP96CfdU8pgS605z37G4ZVzzMUhMkLfflv9qn1VLd9XurxTW93aXEC3K2kcE+5mImZMjJyhDZUJxODlc8Km3QbXri6hkW7hENzBKYZFU5ViFR1ZeJ4FZFPM/70EkpSlAqE9c/0Ld+6L8aKptUJ65/oW790X40VBNE5CvVeU5CvVBT130knsdb1NHmlaL0GS4hRpGKqwRJO6pOF4rIOFRfoh00vLez1Rbm4meQ2Uc0LPK7FO07ishY5U5njPDxUV3OvfoxdSXUE9rDLKWgeB+yjZsAE8G2g43LKw+41x+s3oJeLNapawSyI9jBbSGONmGY2HBiAcfMjPHyoJpoHTxrGx0+3ZJ76+uYe3CBtzlWLOGd3JwNvAc/mHlXP6wemkWqaBcSRq8bxzxxyRSDDRsHXgfMe32HkQa1+sHofNbajbXUcV1Lapbrbt6GxWaPYGUY28QpBU+R4gkcK09Q6MB9GvjaWd+jzXEJ2XAZpZdpDGQIBnGXbJ45xmgk1n1lpZW2m2kVvNdXL2UEnZxY4L2Q8eOThScAcvGo51m6/m+0S6eGWPBErQlf2o2yxkps8X4YA9orW6aaLm3sh6FqAvYrC3WOe3Q7d4T93KMZUo2eXeG72AVs3miajLN0fe5imklicGZ9hbYO3UoZGA7p7MKTu48DnjmgsHoJ1kx6pJPF2MtvNB86OTGcZKnyIIIwQRwyOfhyeuTpncWUdvbWh23F25QPwyoBVcLngGZnAz4AHxwRqdBdGnj6QapK8MiRSA7JGRgr99D3WIw3AeFbPXN0PubtLa6tF3z2jlwg5sCVbKj+IqyA7fEE+OAQ0dI6Lizu4O316RrlZEMlvJPwlLYIj7Nn3d7IxkHORwrsdIut2K2uZbeG2numt1LztFjbEBjdk8c7c8eQHnzxX2rTTapqenzppdzbzJPG1y5ifDYaIAliB3UVDxOOBrfurO70jUNVb0Oe5jvkk7F4ULjdIWZQ2PmgF2B8e6MAg0EzvuuO1jgs7hY5HgunMZfujsWUqGEgPiASeB4hfdXTn6wYk1J7HY2YoTPLNkbIlC7zuHPkV+IVXidWVwvRl4XjJuRL6YkQGWU91NmBnLGMMcDxYDnW11f8ARK7u4NVnu42hubyI2qdqjKQOzwWwRnaSUGf8hoO7bddULNG7WtxHZzS9jHdsBsLZxxXmF4HjkngeHA4+mv8AXJFaXc9p6NPLNFt2rHg9oSFc4AyVwrE5weVVvo/Ro9jHZXtjqzypJgLG7ejDLHvjgVTAc5K5B4nPE1OdA0WdelN7O0MghaDCylG2MdtuOD4wTwbkfA0G3rPXRHbXFzbi0uJZIBuIjwQVADOxI+Yqg8SRX1u+ua2jsLe9EUjRzSmErld0bLktnwIwM8PAj3VwbHQrgazrUhglEctpKsb9m22QkRYVWxhicHgPKoZd9Er06BBELS47UX0jmPsX3BTHgMVxkDPDNBYade0Rkli9Bu+2Ubo4tnfkGN2SvNO4d+eIwDx5Z7Gl9blpNpsl+weNIn7N4zgtv7pVV8GzuGDw8c4wa4j6NP8A+KxP2MnYdht7XY2zPZEY34xnPDnUK0jq+vZ9DuouwlSZbxZ1jdChkVU2naGxngxI8yuOdBaXRvrOW5uktZraa0mlj7WES4xKuCeBHI4BOCP4TxzwqO/+YKAxGRbO5ZVfZIRjagONpL8ssdwC8PmmtHoPp8c19au9nqqzxA7pbp2MURCNlQWGSCeAHd51wNG6L3i9H9RiNrOJXuYmWMxPuYBoskLjJAweI8qCSdY/WhcxS2ItEmWGbs5d4Rf/AFKv2bCOMkEhgGwQOOWFWrpF808EcjRvCzqGMbjDJ7GHnVO9N9CuhYaDKltLIbRI+1jVCXU7YDgpjI4xsDw4HGauHRtRNxBHKY5It67uzkGHX2MPA0G7SlKD8zdcf0zde6L8KOlOuP6ZuvdF+FHSguXqjbZpq25/eWs01tIPJkkY/wD1ZT99TSoPrtlNpt29/bRtNBMFF5bpxcFeC3ES/wATBeDL4jj7VkmhdJra+jEltMkq+IU95fYyHvKfYQKDqUrGaZoPEcCqWKqAWO5sDmcAZPmcADPsFfSsZpmgzXya1QurlQXUFVYjiobG4A+Gdoz7hX0zTNBmlYzTNBmlYzTNBmlYzTNB87a2WJFRFCoihVUclAGFA9gAxX1rGaZoM15WMDOABk5OBzPmfM8BWc0zQZpWM0zQZqLdZ2jTXml3EECb5X7PauQM4kjY8WIA4KTzqUZpmgKOArNYzTNBmlYzTNBmlYzTNBmlYzTNBmlYzTNBmlYzTNBmlYzTNBmlYzTNBmlYzTNBmlYzTNBmlYzTNBmlYzTNBmlYZwBk8B5moVrvTc3DNZ6WRPdN3WmXjDag8C7yDgWHHCDJyOPkQr3pP0Km1jUb24t+MaTi3z5tFHEr/wDVkfdWauLoz0ejsLWO3jJIQcWPN2Jy7t7WYk/7UoOrVHf4gdPii7OWONElbi0iKFZjnmWHEmlKCl/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G5o908s8SyMzqXGVYkg+8HhX6+0PT4oII0ijSNdoO1FCjJAycDAzSlBv0pS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CEAAkGBhMQERQUExQWFRQWFhoVGRYXFxsfHRceHB8ZGRYaHBgcJyYhGBsjGhcZHy8hIycpLC0sGB4yNTAqNScrLCkBCQoKBQUFDQUFDSkYEhgpKSkpKSkpKSkpKSkpKSkpKSkpKSkpKSkpKSkpKSkpKSkpKSkpKSkpKSkpKSkpKSkpKf/AABEIAIIBhAMBIgACEQEDEQH/xAAcAAEAAgMBAQEAAAAAAAAAAAAABgcBBAUCAwj/xABHEAACAQMCAgYFCQYEBAcBAAABAgMABBEFEiExBgcTIkFRFBVhcZIXMjVTVIGz0dIjM0JScpEIYoKhQ3OisRYYJDSjssEl/8QAFAEBAAAAAAAAAAAAAAAAAAAAAP/EABQRAQAAAAAAAAAAAAAAAAAAAAD/2gAMAwEAAhEDEQA/ALI6VdKpIpUs7NFlvZV3gNns4E5GWUjjtzwAHEn7gdKPqwjnG7Ubie9kPEhpGjiU+SQxkBR7yadWEYnjuNQbjJezuwJ5rFGxihT3AKT/AKqm1BDPkd0j7Gnxy/qp8jukfY0+OX9VTOlBDPkd0j7Gnxy/qp8jukfY0+OX9VTOlBDPkd0j7Gnxy/qp8jukfY0+OX9VTOlBDPkd0j7Gnxy/qp8jukfY0+OX9VTOlBDPkd0j7Gnxy/qp8jukfY0+OX9VTOlBDPkd0j7Gnxy/qp8jukfY0+OX9VTOlBDPkd0j7Gnxy/qp8jukfY0+OX9VTOlBDPkd0j7Gnxy/qp8jukfY0+OX9VTOlBDPkd0j7Gnxy/qp8jukfY0+OX9VTOlBDPkd0j7Gnxy/qp8jukfY0+OX9VTOtTVdVitYmmncRxJjc7chkhR/uQPvoIv8jukfY0+OX9VPkd0j7Gnxy/qqZg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+lDilsY28GjllVh7QQ1ad16bov7XtZL7T1/eLJ3ri3XxdX/wCMg8QeIA8smp/WGUEEEZB4YPjQfKzvEmjSSNgyOoZWHJgRkEfdSqosenMehyXNg43JFcM0Iz8yKRUlRPaAXYUoJV1O/Qtn/Q/4klTOoZ1O/Qtn/Q/4klTOgUpSgUpWhr2tR2VvJcS7uzjXc2xSxxwHAD3+4czgcaDfpVQ/+ZG0349GuNnnmPPw5/8A2ohP1o6hJFJeLqcMTdowWy7MFtv8IHcIPvJ/1Z4UH6NNVz1d9Ypvb+/tGbescskkD+cYfaVz4gEqV9jHyFVVc9b2sainosQG6QbSLeI9ow8QDkkDHMjHvrsdQ3RueHVZ+1jeM28JRwwxhnK7FPvUMw9gzQfoOlKrjrE65YNNZoIFE90OBXPcjP8AnI4lv8o4+ZFBYk0yopZiFUDJJOAB5knlUL1Trh06F+zjke6lJwI7ZDISfY3BT9xNQzSurrUtbKz6vcSRQnvLbL3Tjw7nzYvvBfzxzq0uj3RG009NttCkfDBYDLN/U57zfeaDgy9ML0xNM9rFY26jcZbybvY/5EYznOBtLgknArodEtRursCeQ7YGGYw0YRpQeTiPLGJDzAZ2ZhgkL4wXUpJdc1tICkh02zdix2ns5ZI+By2Nrd/ugZ+aGI+cataXU4U4NLGvvdR/3NBtVqaqkxhfsGVZsZQuMqSOIDDntPI4IIzwrzFrdu3zZ4m90in/ALGttHB5EEeyghPV71les3lglgaC5g/eLuBXgdpxnDAhuBGOHDianFQHp3Ypa3em3sShH9LW2k2gDfHcFt+7HziHJYe1ian1AqE9c/0Ld+6L8aKptUJ65/oW790X40VBNE5CvVeU5CvVBGOn/Saaxt09GjWW5lkEccbZwcBpJCQCDgIjePMiujp3SWGWzhu2dY45UjbLMAAXwApJ8dx2++ohrV5cz61m1gS4FhBtIeXswstwMkg7W3ERIBjHDcaid1vXRr/T50Eb293BiNW3BYriaOWMB8Ddjc4zgchyoLRHSBZrm2Fvc2zQsZldd255GQLwiIOO4TlvYRW9H0ltWnNutxCZxnMQkXeMcSNuc5A8OdRXXbJYdV0lIUWNVivQqqoCj9nEBwHDyqIdDtFuLqwsv2tlGsV0spZg4uBKsp3q5Jx2jEkYxxBX2UFpTdMrFH2NdwK+8x7TKoO5ThlxngQeHvr66l0otLYsJ7iGIqFJDyKpG7O3gTnjtP8AY1WEmmxNpnSF2jQv6bd94qCe4VZOPPgSSPaTUh0qwjl1p2kRXI0yADcAcbncNz8wMf3oJRf6oxktDDPbiKZznccmZdpYCErwLcM+6tm26Q20sgijnieQ7u4rqW7h2v3Rx4NwPtqq+h3/ALXQB5Xl0B7APScCpX1W6bGq3soRe0fULoF8DdgPgDdzwPL2nzoJZq2u29ooa4mjhVjgGRwuT5DPOvmektqInl9Ih7KNtjydou1W4HaWzgHDDh7RUX1LZ/4gh7fbs9Xv2O/GO07X9rtzw39njlxxmop0e1mOC3mjto7d1uNbmigaUZhjG1WR8DngL3ACM5GDQWlD0ntHga4W4haBeDSiRSq8uDNnCniOfmK9af0jtbiR44biKWRPnIkisV44OQD4Hh76p/W9wj6RK0kMjCG03tAhRN2Xz3dz94DAJzzFTK40+ODVtIEUaxj0a5Q7FAyqpEVBxzAJJ++gn9KUoFKUoFKUoFKUoFKUoFKUoPzN1x/TN17ovwo6U64/pm690X4UdKC5up36Fs/6H/EkqZ1DOp36Fs/6H/EkqZ0ClK+N3dLEjO2dqjJ2qzH7lUFmPsAJoPVxIVUkKXIGdoIy3sG4gZ95A9oqIan07WRGhjsLy4lcFDC9u0a8QQRJK/cVCMjIJFdbQumtreyPDGzLNHxaGWN45AP5tjgEjiOI8xnGRXdoKbjSCC3Pb6jptug4GzgggmQAc1fOZZW4cSCDnNUxq9vHcXjrYRyNGzfs4wpLHhx2qNzbc5IBJIGASTxr9Qa/1W6bfSGWa3HaH5zozIW9rbCAx9pGfbXT6P8ARCz09StrAkWeBYDLN73bLMPYTQRzqg6Frp9hGzR7bmYb5Sy4YZ+bGQeKhRjh55NdjpZrYsns3yAJrtLdx/MJFcAn+lwhz5Ajxrx0N1UzSaghbcsN68a+wFY2Zfudn/vUA6SXa65r8Vhk+i2YkaQqxBZwO8QRxBV9iDyIfzoLB6xddex0y6njOHWPCH+VnIjVvuLZ+6qX6gujC3d7LdTDeLcBl3ccyuTtY55lQrH3lTVsdb1sW0W7XiSERsnmdroxPDh4VFv8N8Y9BuT4m4x/ZEx/3NBO+mfTu10qIPcMdzZ2RLxdyOeB4AeLHAHvwKpfUeuzVdRl7Gwi7Ld81Yk7SQjxyxGB7wox51H+kUkut660e4/tLgwIeYjjRiAQPYoLkeJJ86tXorBqFghSz0aKOLPB5blFlkH8LSHidxHEjkCTgAUHB07qc1W/AbUr6RAePZmRpWHsxuCJ9xNSrTuoLS4h+0WWY+ckhA/tHt4V24OlGor++0pwPOG5gkPwsUNb3/iGO5jeNlmt3dGQCeF0wSCBhyNjHj/CxoK10LQLfU5pF06ytoLKJuza8lhEzysOYiSXKgY8WBwCD47as7o/0OtrEfskG7+cqgP3BAqr/pUVr9XGki10u0iC7SIlZx4h270gPtDkj7q62uazHZ28txKcRxKWPt8gPaTgAeZFBD+mMvpmq6dYpxEL+sJ/8ojyIQfe5Ix7RU+qFdWmjSCOW+uRi6vmErD6uP8A4MQzywuD94B5VNaBUJ65/oW790X40VTaoT1z/Qt37ovxoqCaJyFeq8pyFeqDXttPjiZ2RFVpG3uVABdsYyx8TgY418LrQbaVnaSCJ2cKHLICWCHcgYnntYAjPIiobd9N7lekMOnjZ6O8Rc93vZ7OR/nZ/mUeFStuldqLsWZlAuSu4RlWyRgtkNjaeAJ5+BoN6WwjeRJGRTJHuCOQCybsB9p5jIAzjnitI9FLPt/SPRoO3zu7Xs135/m3Yzu9vOuXd9Z+mxNIr3KgxSdk/ckIV+93SQuM9x/H+E1vXfTSziuktHnUXD7dseG47vm94DaM+00G96kt9ksfYx7JmZ5V2DEjN89mH8ROBknnX0i06JZDIsaCQoI94Ubtq8VXPPaCeArmwdNLJzchZ1/9IcTk7gIjllwWYAc1YcCeVa+gdYmn38pitrlHkAJ2YZScc9u8DdgceGaDqQaDbxiNUgjURMXjAQARs2dxUfwk7jkjzNbFpYxwhhGioGZnYKAMsxyzHHMk8zUS6Y9Y9nbpdW63SJeLBKUXj3X2MUG7GwPnGFJznHCub0A6wY10u0l1C5xLPJJGruD3irlQCVGFwMcTgUHe6Z6dNOYwtja3sYBO2d9rI3gVyjDGOfI18ujHQhUtJYr1IZWnuHuZIwmYkZsBUQMOSqoAOK+0nWZpqwekG5Xse0aIPtfi6gFgoC5bgRxAxW9oHTCzv43ktp0kVPn81KcyCysAVHA8SMcD5UH0j6K2ao0a20AR1CMgjUKyqSVUgDBAJJ95Nbr6fEzpIY1LxhgjFRlA2AwU+AIAzjyrg6V1k6bdT+jw3SPKSQFwwDEeCsQFf7iajKdddu2qeigoLbG3t++S0hwAgXA294kZOeXMUFmUqn+jXWgLfUdUXULvbDFO0cKsM4xJKMKqKWICqOPHwq2NP1CO4iSWJw8bgMrLyINBsUqr+kvWDfT6k2m6VHGZIxmWaXiFxjdgcgqlgpJBJJwB59vSelc1iix6zLBHPLKUhaJX2yLiPmQMKdz44hf/ANoJrSuJqHTOzgnNvJMFmEbTFNrkhFVnZiQCBhUY4zn+4rmx9bGlM0ai8jzL83g4HMr3iVxHxH8WPPlQS2lR/Ren9heyvFb3CSSRgsygNyHAlSQA49q5r4WHWXps7RrFcq7Sb9qhXydil3JBXugKDxOM4OM0EnpUbXrG082puxcD0cSdkZNkmN+AduNu7kR4YqQW1wsiK6HKuoZT5gjIPH2Gg+lKUoPzN1x/TN17ovwo6U64/pm690X4UdKC5up36Fs/6H/EkqZ1DOp36Fs/6H/EkqZ0Co5reg3d1KcXklrCoAVYFTe5wCzO7A4GTtCgeGSTnAkdKCjtdt7y3v4nMjXNzb96NXRY7l4/4hEyfs7yIjcCnCQZOAvE1aXRTpvaamha3kyy/PibhJH/AFJ7+GRke2oZ159nPHaW0ZzfPcp2Cqe+oOQzcOKrnbx4cQD/AAnEMu9AuHuzCz+j61CN8M6HamoIM4JPACbAPe/iwQ3EEgP0LUT6yenSaTaNJwM75SFD4tj5xH8q5BP3DxFcDq060JbtbiK+iMUtoheabbtQBcht6/wScCcDgdrcsYqKdDraTpHq7384PolswEcZ5ZBzEnkfrH9pA5EUE46D6ZJpeiySy5NwyS3su7nvKlwG9u1VB9uai/UB0VDRtqLs3bPJJGOOQyYXcT/mMnHPs9tXBe2iyxvG3FXVkb3MCD/sarbqnin06G9sHjaSa2n3ooIHaJKP2bKWIAUlGJPhkjnwoOn11a5HbaTMjEb5wIUXxJJBY+4KCc+7zp1N9Gm0/S17YbHlZrhw3DYGChQfI7EBI8CSPCvpZ9X7XF2L7U3WaVP3MCZ7C3A4j52DK3iWIAz4cBiO9aPWUJVbTtNzcXE+Y3aLvBFPBlBHAsRkEjgozkg8ggPU+qy64Z8hY4+2myxwAHzGnE+JMoAr9Lg1VnRHq0tNL02U6mYyZSrzbmIRAv7uMEEbsE54c2IxnANeejfSOy7TbpEd+yK2GWONntj55Ezjsj5FSh8ww4UGm3SLUde1Ca3s5jaWVu5SSZPntgkcG57mIJCggAcTnxn+kdAbS3AJDzv4yXEjSsfb3jtH+kCuJoV/YaFBKlxPHC0lxLOY2YGTDtmPMabmOIwo4DHCuVqX+IjT4yRFHPN7Qqqp+9ju/wCmgtFECjAAAHgKr/pAfW2qJYjjaWe24uvKSQ/uIT5j+IjkeI4EVFZ/8SqYbZZNnBwTMMZ8MgLyz7a0urPrdsbKFkuVmE80rzTT7VYO7HnwO4ADHAA8c+dBfNK5uh9I7a+j7S2mSVfHaeK+QZTxU+wgV0qBUJ65/oW790X40VTaoT1z/Qt37ovxoqCaJyFeq8pyFeqCkOlmtw2XSuGe4fZEkHebDHG6KVRwUE82A5eNfXrI12FpNP1uybtUhmMEhAZdw4tt7wBHAyrnH8Yq3brRbeVt0kMTty3PGpPs4kZqE9YPQS8v1S1tXtrexO1pV2EPuDEkqFXBGNpxkcV4nFBBbHoa0vRe6uHGZ5pDfbjzxGSP907Vv9dcBbh7iN9aIJa2urFOfhFGFl+J+yP3mv0jY6ZHDAkCqOzSMRBTx7oG0A+fAUTSIBGYxDGI2OSgRdpPDiVxgngP7Cg/PsmjTSdG7m7UEtc3vpEmPGJSy8R4gSkt/v4VtG8t7vUdBXTwC8UcPbbFxtClS4flkhRJn+r21f0NqiKEVVVAMBVAAA8sDhXwsdGggLGGGKIt84xxqpPvKgZoPz3DfW9rL0hhvQPSJRIIQyEliWlYbTg4yWifPkAfCtDVVD6FpKnkbq4U/e/H/Y1+lJtIgeTtGhjaTaV3silsHgV3EZwQSMV5OiW+1U7CLapyq9muFJ5kDGAfdQVp1h6qumz2NnbJbWcUrM5uXgRliPBCVUjbu24yx81yQMmoR0fieb1+ttJ27NBkOiBO2G/MhWNeA3LuwAOO721+hr7TYp1CzRpKoOQJEVgD54YHjWYNOijYskaKzDBZVAJA5AkDJoPz10bSG8i0xG1G3ikgmQRQC2YShy690up7wZgDu5ccmu9dXNtadLJGnCRxNCoTcndLNHHtIAHMsDx881cCaBbCTtRbwiXOe0Eabs+e7Gc/fXu80eCZleWGKRk+azorFfHgSCRx8qChLPTYpZ+k7SRo7Ri4KFlBKHtJjlc8jlV4jyqzOpI50S198w/+WSpiulQjfiKMdpnf3F7+c53cO9zPPzr621qkShY1VFHJVAAGeJ4DhzoKSg1VdB6RXcl2GWC7DMkoUkDeyyZwOJAbKEAZBweVdzrIvLbXNHnms3MnocgkDbWXiqgyAbgDgRuTy5qKs2/0yG4XZNFHKvPbIisP7MCKjnS7o3cGzNvpYtrftCVkDJtXYylW2hFOH5ccchQVp0NlbUhrOqSrgmza3TyBEP7THlwRD/rNQ/UNOiHRy1mEaCVr2RTJgbiNj8C3PHdXh7K/QfQXoamm2CWpxIe8ZDjg7P8AO4HmuMKM+CiuudEtygjMEXZg7gnZrtB8wuMA8edBT/oEdv0qiSFFjQ2pO1AFH7h/AcPAf2rHURoUMmn3c3ZI1wJHjRyoLKOyXAUn5uS7ZxzzVzHTojJ2nZp2gGN+0bscsbsZxg4rNnYRwgrFGkYJyQihQTyzgePAUH5Zi1+EdH5LPcfSDfCXZtPBNiruLYwBuG3Gc5I4V+mujH/srX/kRf8A0Wvp6gtsufR4cyHLnsk75znLcO9x48a3UQKAAAABgAcgByAFB6pSlB+ZuuP6ZuvdF+FHSnXH9M3Xui/CjpQXN1O/Qtn/AEP+JJUzqGdTv0LZ/wBD/iSVM6BSlKDWGmRdr23ZR9qRjtNi78csb8ZxjwzUa6x+hA1K3BjOy7hPaW8oOCrDB27uYDYHHwIB8OMupQUj0p6QySdHJppIliu55ltbllGGdom2kuByJWPaR4ZI5YrpWPSuHo9pNlCkZmu7mNZREvAs0mCWcjJwCQg4ZO3A5EiadPuh4v8AT7mCMKskmJVPLMi7SpJ9oUKT5GqR13UBDqmkT3AKokFpvDA/szEzRzAjzSRHJHsoP0Poa3HYIbooZyNziMYRCf4FySSF5ZJ48Tw5DLQQSyv80yovZsQcMFfDAEjjg4yPaDjxrbWZSu7I24zuzwxzznyx41V1h0zW56ThLV+0h9EMMrKcqxQvIGBHA7SwQN/mbHOg7fSDq0W4z3mlU/8ACmubvafZntWx8Nc21nk0RTs0QCPHels5RKxH+YOqykD28KsulBT4lTpZdxYEsenWq7pUfCtJMxOE7pIwEA72cgFhw3Zq2bKxjgjWOJFjjUYVFAAA9gFat9fW9mpZjFEZGyAzInayHCjicbmOFGfd5V50HpHBeoXhbJU7ZI2GHiYcGSRDxRgQR93DI40HvWtAt72MxXMSSofBhy9qnmp9oINU5JoUHRvUY+3ginsLlsJNLGrSW7DGRuI5DIPLiMkcVIN51WX+ITZ6qG7n6RHs9+Hz/wBO6g1ut9RPcaXpygCOe4DyBRjuqVUcvDDSH/SKsi/0S3uF2zQxSr5Oit/3FVFG7NrfR/tDx9XRsc/zdnMT9+QKuugqDpj1UvYk3+jM8M0QLNApJDqOLbAc55cYzkHwwcAzPq26eJq9p2mAsyEJMg5BvBl8drDiM+RHHGalhqmurSAW/SPVIIuEWx32jkD2kZUf6e1cCguWoT1z/Qt37ovxoqm1Qnrn+hbv3RfjRUE0TkK9V5TkK9UClVz0gumk1h4H1CWzhW0jlUJJGgZy7qf3gIPAeHlUr0zW4hMtkHklkS2SftW2kSIT2YYsvNiRk4AHGg7dKiMnWdarDBNsnKzyyQRqse5i8ZYEbVJPeZcDGeYzjw+1p1iWrwXM0glg9FIE0cybZELfM7oJzuz3cHjQSilVu3SoXWsaeOzuLcrDdM0c6FCVKpsfGSpHdbxyCDkCu9pvWNbTyxoqTqkzMkNw8eIpmXOQj5zk4ONwGccM0EqpVW9ZXT+KXT72OFLjCnsRciMiHtFddyCQHOeBGcbSeGeIzM+nLkaXekEgi1mII5juN40HfpUH6KdPoWjtIGjuFMkKrFLJGRHOyICyo5OSTg4LABvAnIz1Iunls9pb3SiQpcSrBGu0b97OY9pXOAQVbPHkDQSSlKUClKUClKUClKUClKUClKUClKUH5m64/pm690X4UdKdcf0zde6L8KOlBc3U79C2f9D/AIklTOoZ1O/Qtn/Q/wCJJUzoFKUoFKUoFUXaaSOkOtXFzMf/AOfZnsxk91wmcLn+VmDSMfIgeIIsrrN6SegabcSqcSMvZR45737oI9qjLf6ar/U7OTTdHtdJtxm/v/nqOah8GYsfABcR5/lVj4UEQlt5Ndub+5a4a20+DvbiGKKq4WFFiyoLlFBwPH2kZ3+rrrB0nSGk2w3Tu4Cm4ZY9zDmVEYbEa5weDMT4ngALs6I9D4dPsktVAYAZkJA/aOfnsR7TyB5AAeFebjq+02Q5aytifMRIM+/AGaCCXv8AiMswMQW1xK/gG2ID7Mguf9qza6t0h1b93Emm25/4jqTJj2B+8TjkQqD21ZOm9HLW24wW8MR8441U/wBwM19tT1WG1jMs8iRRjmzkAceQ4+J8qCKaH1T2kLdtcl7654ZmuTv4/wCVDkAeWckedVzHObuFtTaZrK7N6bSKeBSe3B4os0S/PAHd3LkkLxVsCrdm6d2ItpbhLmKSOFN7bJFJH8owDkFjgAHmSKqnoLYmefSrNhwtkk1OceTyMTbKfJgrRtjyeg795071rSkJv7GO5iTncQPtHMDLDBxxP8qDjUf66dT9YWmk3CErbzliy5ztZgmMnxZR2i/cauXpDo63lrPbtwEsbR58sggH7jg/dVBaVbvdaFfWEgIuNNm9IRfEKCwlA/p/an/UtBN+uHSJLU2OpWyZ9BYK6j6vI258l4Mp/wCZVh9HOkkGoQLPbuGRhxH8SHxVx/Cw8v7ZHGsdHdSW9soJjhhNCjMDxHeUb1I9+QaiOo9Sdm0pltZZ7Jzz9HkwvwniPcCB7KCU9K+llvptu007AAA7Uz3pG8EUeJP9hzPCoF1HaPK5u9TuFw945Kf07i7sP8pYgD2J7q6Om9R1msoluZZ7xx9e+V4csgcW9xJHsqxI4woAUAADAAGAAOQA8BQeqhPXP9C3fui/GiqbVCeuf6Fu/dF+NFQTROQr1XlOQr1QQK40CK516b0i3SaMWMW3tYg6hu0fONwI3YPvr5apeJp2srK8Ui272CW8Zihd13pKzCILGDtO0jAxirCpQU30as5Oy0fdE6ldQumZWU5TJlxu8udbPSjSZpZdbMcTuRJp0wQKf2oiVWkVf5jgHgPEY51bdYJoKs1XUl1TUrX0ZZQhtbyLtnikRQ7oBty4HFeBPh3uBPGtLofpkEgsbe4n1EXNtJG3orp+zjkhzg7hFjssA4PacQ3OrgpmgpDULwwaFc6W0M7XkbSAqIZCGUzmUTdoBt2bTwOck44catHpwpbS70KCS1rMAADkko2Bjzrv0oKpiv8A01dHtIoplmtpreacPC6iFYYyGy7AKQ5IC7Scg00jTHGtehEHsLaebUlz839siLEo8tkskx+6rVrgdHOi7W01xPNObiecoC5RUCpGCERVXIHziSfEmgkFKUoFKUoFKUoFKUoFKUoFKUoFKUoPzN1x/TN17ovwo6U64/pm690X4UdKC5up36Fs/wCh/wASSpnUM6nfoWz/AKH/ABJKmdApSlBxulXS230yDtrliqlgihRlmY5OAPcCeOBwrl9Gus+yv22RGUP/ACvC4x7SwBRR72FQjphcatq9/Na2IEEFq/ZmckKd5UFj2uC44HG2PwIJ5ivNr1GXk2Be6nI8ZOXjUyNu9zSNge8qfdQbPS/pVbXt8js4bT9MPbzOOKzXB4QQp4OQR7vn54ca73VtpT3LPq10P290P2KcxBB/Aq+1h3ifHhyJauXqfUVHOqx+lNFBHns4Y4wFUnGWYsxMkhwMufcMAADk2eg6loOoWMMV09zZ3Eoh7Ns9wc37hJCbUy4ZCPmHIA4ELppSlAquun+j6jqV0trbmOG2iRJnnkQMS7GRQEBB4qAeWMbuJ4gVYtKCsLDqVO4Nd30l0E7yRNHtiD+DPHuPaY8uGeRyMitTW+q6exW4vrLULj0vDSPuCntz87ZtUcSTwAwRnAxVtV5d8Ak8hxoOOOkcdtDAb6aG3mkjXcryKo37R2gXJ4gMSP7VXXS6JNM1q2vxg2l+pt7jGNveAG4nltI2P7ezfzrg6xDqmvTel21hCkJXs45bhY2ZkUsVOJsgZLE9xPHmedZuuqXXLm3W3kktEgV+1ES7UUNgjOIoueGP96CfdU8pgS605z37G4ZVzzMUhMkLfflv9qn1VLd9XurxTW93aXEC3K2kcE+5mImZMjJyhDZUJxODlc8Km3QbXri6hkW7hENzBKYZFU5ViFR1ZeJ4FZFPM/70EkpSlAqE9c/0Ld+6L8aKptUJ65/oW790X40VBNE5CvVeU5CvVBT130knsdb1NHmlaL0GS4hRpGKqwRJO6pOF4rIOFRfoh00vLez1Rbm4meQ2Uc0LPK7FO07ishY5U5njPDxUV3OvfoxdSXUE9rDLKWgeB+yjZsAE8G2g43LKw+41x+s3oJeLNapawSyI9jBbSGONmGY2HBiAcfMjPHyoJpoHTxrGx0+3ZJ76+uYe3CBtzlWLOGd3JwNvAc/mHlXP6wemkWqaBcSRq8bxzxxyRSDDRsHXgfMe32HkQa1+sHofNbajbXUcV1Lapbrbt6GxWaPYGUY28QpBU+R4gkcK09Q6MB9GvjaWd+jzXEJ2XAZpZdpDGQIBnGXbJ45xmgk1n1lpZW2m2kVvNdXL2UEnZxY4L2Q8eOThScAcvGo51m6/m+0S6eGWPBErQlf2o2yxkps8X4YA9orW6aaLm3sh6FqAvYrC3WOe3Q7d4T93KMZUo2eXeG72AVs3miajLN0fe5imklicGZ9hbYO3UoZGA7p7MKTu48DnjmgsHoJ1kx6pJPF2MtvNB86OTGcZKnyIIIwQRwyOfhyeuTpncWUdvbWh23F25QPwyoBVcLngGZnAz4AHxwRqdBdGnj6QapK8MiRSA7JGRgr99D3WIw3AeFbPXN0PubtLa6tF3z2jlwg5sCVbKj+IqyA7fEE+OAQ0dI6Lizu4O316RrlZEMlvJPwlLYIj7Nn3d7IxkHORwrsdIut2K2uZbeG2numt1LztFjbEBjdk8c7c8eQHnzxX2rTTapqenzppdzbzJPG1y5ifDYaIAliB3UVDxOOBrfurO70jUNVb0Oe5jvkk7F4ULjdIWZQ2PmgF2B8e6MAg0EzvuuO1jgs7hY5HgunMZfujsWUqGEgPiASeB4hfdXTn6wYk1J7HY2YoTPLNkbIlC7zuHPkV+IVXidWVwvRl4XjJuRL6YkQGWU91NmBnLGMMcDxYDnW11f8ARK7u4NVnu42hubyI2qdqjKQOzwWwRnaSUGf8hoO7bddULNG7WtxHZzS9jHdsBsLZxxXmF4HjkngeHA4+mv8AXJFaXc9p6NPLNFt2rHg9oSFc4AyVwrE5weVVvo/Ro9jHZXtjqzypJgLG7ejDLHvjgVTAc5K5B4nPE1OdA0WdelN7O0MghaDCylG2MdtuOD4wTwbkfA0G3rPXRHbXFzbi0uJZIBuIjwQVADOxI+Yqg8SRX1u+ua2jsLe9EUjRzSmErld0bLktnwIwM8PAj3VwbHQrgazrUhglEctpKsb9m22QkRYVWxhicHgPKoZd9Er06BBELS47UX0jmPsX3BTHgMVxkDPDNBYade0Rkli9Bu+2Ubo4tnfkGN2SvNO4d+eIwDx5Z7Gl9blpNpsl+weNIn7N4zgtv7pVV8GzuGDw8c4wa4j6NP8A+KxP2MnYdht7XY2zPZEY34xnPDnUK0jq+vZ9DuouwlSZbxZ1jdChkVU2naGxngxI8yuOdBaXRvrOW5uktZraa0mlj7WES4xKuCeBHI4BOCP4TxzwqO/+YKAxGRbO5ZVfZIRjagONpL8ssdwC8PmmtHoPp8c19au9nqqzxA7pbp2MURCNlQWGSCeAHd51wNG6L3i9H9RiNrOJXuYmWMxPuYBoskLjJAweI8qCSdY/WhcxS2ItEmWGbs5d4Rf/AFKv2bCOMkEhgGwQOOWFWrpF808EcjRvCzqGMbjDJ7GHnVO9N9CuhYaDKltLIbRI+1jVCXU7YDgpjI4xsDw4HGauHRtRNxBHKY5It67uzkGHX2MPA0G7SlKD8zdcf0zde6L8KOlOuP6ZuvdF+FHSguXqjbZpq25/eWs01tIPJkkY/wD1ZT99TSoPrtlNpt29/bRtNBMFF5bpxcFeC3ES/wATBeDL4jj7VkmhdJra+jEltMkq+IU95fYyHvKfYQKDqUrGaZoPEcCqWKqAWO5sDmcAZPmcADPsFfSsZpmgzXya1QurlQXUFVYjiobG4A+Gdoz7hX0zTNBmlYzTNBmlYzTNBmlYzTNB87a2WJFRFCoihVUclAGFA9gAxX1rGaZoM15WMDOABk5OBzPmfM8BWc0zQZpWM0zQZqLdZ2jTXml3EECb5X7PauQM4kjY8WIA4KTzqUZpmgKOArNYzTNBmlYzTNBmlYzTNBmlYzTNBmlYzTNBmlYzTNBmlYzTNBmlYzTNBmlYzTNBmlYzTNBmlYzTNBmlYzTNBmlYZwBk8B5moVrvTc3DNZ6WRPdN3WmXjDag8C7yDgWHHCDJyOPkQr3pP0Km1jUb24t+MaTi3z5tFHEr/wDVkfdWauLoz0ejsLWO3jJIQcWPN2Jy7t7WYk/7UoOrVHf4gdPii7OWONElbi0iKFZjnmWHEmlKCl/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G5o908s8SyMzqXGVYkg+8HhX6+0PT4oII0ijSNdoO1FCjJAycDAzSlBv0pSg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www.cynnalcymru.com/sites/default/files/images/WG_Funded_land_c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496" y="5268883"/>
            <a:ext cx="42862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01"/>
            <a:ext cx="9144000" cy="209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662688" y="2492896"/>
                <a:ext cx="7772400" cy="14700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1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GB" sz="3300" b="1" dirty="0" err="1"/>
                  <a:t>Sampl</a:t>
                </a:r>
                <a:r>
                  <a:rPr lang="en-GB" sz="3300" b="1" dirty="0"/>
                  <a:t> o </a:t>
                </a:r>
                <a:r>
                  <a:rPr lang="en-GB" sz="3300" b="1" dirty="0" err="1"/>
                  <a:t>Sesiwn</a:t>
                </a:r>
                <a:r>
                  <a:rPr lang="en-GB" sz="3300" b="1" dirty="0"/>
                  <a:t> </a:t>
                </a:r>
                <a:r>
                  <a:rPr lang="en-GB" sz="3300" b="1" dirty="0" err="1"/>
                  <a:t>Astudio</a:t>
                </a:r>
                <a:r>
                  <a:rPr lang="en-GB" sz="3300" b="1" dirty="0"/>
                  <a:t> 3</a:t>
                </a:r>
              </a:p>
              <a:p>
                <a:r>
                  <a:rPr lang="en-GB" sz="3300" b="1" dirty="0"/>
                  <a:t> "</a:t>
                </a:r>
                <a:r>
                  <a:rPr lang="en-GB" sz="3300" b="1" dirty="0" err="1"/>
                  <a:t>Trawsffurfiadau</a:t>
                </a:r>
                <a:r>
                  <a:rPr lang="en-GB" sz="3300" b="1" dirty="0"/>
                  <a:t> 3. 2D gan </a:t>
                </a:r>
                <a:r>
                  <a:rPr lang="en-GB" sz="3300" b="1" dirty="0" err="1"/>
                  <a:t>ddefnyddio</a:t>
                </a:r>
                <a:r>
                  <a:rPr lang="en-GB" sz="3300" b="1" dirty="0"/>
                  <a:t> </a:t>
                </a:r>
                <a:r>
                  <a:rPr lang="en-GB" sz="3300" b="1" dirty="0" err="1"/>
                  <a:t>matricsau</a:t>
                </a:r>
                <a:r>
                  <a:rPr lang="en-GB" sz="3300" b="1" dirty="0"/>
                  <a:t> 3</a:t>
                </a:r>
                <a14:m>
                  <m:oMath xmlns:m="http://schemas.openxmlformats.org/officeDocument/2006/math">
                    <m:r>
                      <a:rPr lang="en-GB" sz="33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300" b="1" dirty="0"/>
                  <a:t>3"</a:t>
                </a:r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88" y="2492896"/>
                <a:ext cx="7772400" cy="1470025"/>
              </a:xfrm>
              <a:prstGeom prst="rect">
                <a:avLst/>
              </a:prstGeom>
              <a:blipFill>
                <a:blip r:embed="rId5"/>
                <a:stretch>
                  <a:fillRect t="-4979" b="-9544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344519" y="4077072"/>
            <a:ext cx="64087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 err="1"/>
              <a:t>RhGMB</a:t>
            </a:r>
            <a:r>
              <a:rPr lang="en-GB" sz="2400" dirty="0"/>
              <a:t> Cymru </a:t>
            </a:r>
            <a:r>
              <a:rPr lang="en-GB" sz="2400" dirty="0" err="1"/>
              <a:t>Dysgu</a:t>
            </a:r>
            <a:r>
              <a:rPr lang="en-GB" sz="2400" dirty="0"/>
              <a:t> </a:t>
            </a:r>
            <a:r>
              <a:rPr lang="en-GB" sz="2400" dirty="0" err="1"/>
              <a:t>Proffesiynol</a:t>
            </a:r>
            <a:r>
              <a:rPr lang="en-GB" sz="2400" dirty="0"/>
              <a:t> 2021/2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400" dirty="0"/>
              <a:t> CBAC </a:t>
            </a:r>
            <a:r>
              <a:rPr lang="en-GB" sz="2400" dirty="0" err="1"/>
              <a:t>Mathemateg</a:t>
            </a:r>
            <a:r>
              <a:rPr lang="en-GB" sz="2400" dirty="0"/>
              <a:t> </a:t>
            </a:r>
            <a:r>
              <a:rPr lang="en-GB" sz="2400" dirty="0" err="1"/>
              <a:t>Bellach</a:t>
            </a:r>
            <a:r>
              <a:rPr lang="en-GB" sz="2400" dirty="0"/>
              <a:t> </a:t>
            </a:r>
            <a:r>
              <a:rPr lang="en-GB" sz="2400" dirty="0" err="1"/>
              <a:t>Uned</a:t>
            </a:r>
            <a:r>
              <a:rPr lang="en-GB" sz="2400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403553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5536" y="404666"/>
                <a:ext cx="6552728" cy="3606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 err="1"/>
                  <a:t>Trawsffurfiadau</a:t>
                </a:r>
                <a:r>
                  <a:rPr lang="en-GB" b="1" u="sng" dirty="0"/>
                  <a:t> </a:t>
                </a:r>
                <a:r>
                  <a:rPr lang="en-GB" b="1" u="sng" dirty="0" err="1"/>
                  <a:t>lle</a:t>
                </a:r>
                <a:r>
                  <a:rPr lang="en-GB" b="1" u="sng" dirty="0"/>
                  <a:t> </a:t>
                </a:r>
                <a:r>
                  <a:rPr lang="en-GB" b="1" u="sng" dirty="0" err="1"/>
                  <a:t>nad</a:t>
                </a:r>
                <a:r>
                  <a:rPr lang="en-GB" b="1" u="sng" dirty="0"/>
                  <a:t> </a:t>
                </a:r>
                <a:r>
                  <a:rPr lang="en-GB" b="1" u="sng" dirty="0" err="1"/>
                  <a:t>yw'r</a:t>
                </a:r>
                <a:r>
                  <a:rPr lang="en-GB" b="1" u="sng" dirty="0"/>
                  <a:t> </a:t>
                </a:r>
                <a:r>
                  <a:rPr lang="en-GB" b="1" u="sng" dirty="0" err="1"/>
                  <a:t>tardd</a:t>
                </a:r>
                <a:r>
                  <a:rPr lang="en-GB" b="1" u="sng" dirty="0"/>
                  <a:t> </a:t>
                </a:r>
                <a:r>
                  <a:rPr lang="en-GB" b="1" u="sng" dirty="0" err="1"/>
                  <a:t>yn</a:t>
                </a:r>
                <a:r>
                  <a:rPr lang="en-GB" b="1" u="sng" dirty="0"/>
                  <a:t> </a:t>
                </a:r>
                <a:r>
                  <a:rPr lang="en-GB" b="1" u="sng" dirty="0" err="1"/>
                  <a:t>sefydlog</a:t>
                </a:r>
                <a:endParaRPr lang="en-GB" b="1" u="sng" dirty="0"/>
              </a:p>
              <a:p>
                <a:endParaRPr lang="en-GB" b="1" u="sng" dirty="0"/>
              </a:p>
              <a:p>
                <a:r>
                  <a:rPr lang="en-GB" dirty="0" err="1"/>
                  <a:t>Gwyddom</a:t>
                </a:r>
                <a:r>
                  <a:rPr lang="en-GB" dirty="0"/>
                  <a:t> </a:t>
                </a:r>
                <a:r>
                  <a:rPr lang="en-GB" dirty="0" err="1"/>
                  <a:t>nad</a:t>
                </a:r>
                <a:r>
                  <a:rPr lang="en-GB" dirty="0"/>
                  <a:t> </a:t>
                </a:r>
                <a:r>
                  <a:rPr lang="en-GB" dirty="0" err="1"/>
                  <a:t>yw</a:t>
                </a:r>
                <a:r>
                  <a:rPr lang="en-GB" dirty="0"/>
                  <a:t> </a:t>
                </a:r>
                <a:r>
                  <a:rPr lang="en-GB" dirty="0" err="1"/>
                  <a:t>unrhyw</a:t>
                </a:r>
                <a:r>
                  <a:rPr lang="en-GB" dirty="0"/>
                  <a:t> </a:t>
                </a:r>
                <a:r>
                  <a:rPr lang="en-GB" dirty="0" err="1"/>
                  <a:t>drawsffurfiad</a:t>
                </a:r>
                <a:r>
                  <a:rPr lang="en-GB" dirty="0"/>
                  <a:t> </a:t>
                </a:r>
                <a:r>
                  <a:rPr lang="en-GB" dirty="0" err="1"/>
                  <a:t>o’r</a:t>
                </a:r>
                <a:r>
                  <a:rPr lang="en-GB" dirty="0"/>
                  <a:t> </a:t>
                </a:r>
                <a:r>
                  <a:rPr lang="en-GB" dirty="0" err="1"/>
                  <a:t>ffurf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yn</a:t>
                </a:r>
                <a:r>
                  <a:rPr lang="en-GB" dirty="0"/>
                  <a:t> </a:t>
                </a:r>
                <a:r>
                  <a:rPr lang="en-GB" dirty="0" err="1"/>
                  <a:t>symud</a:t>
                </a:r>
                <a:r>
                  <a:rPr lang="en-GB" dirty="0"/>
                  <a:t> y </a:t>
                </a:r>
                <a:r>
                  <a:rPr lang="en-GB" dirty="0" err="1"/>
                  <a:t>tardd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r>
                  <a:rPr lang="en-GB" dirty="0" err="1"/>
                  <a:t>Fodd</a:t>
                </a:r>
                <a:r>
                  <a:rPr lang="en-GB" dirty="0"/>
                  <a:t> </a:t>
                </a:r>
                <a:r>
                  <a:rPr lang="en-GB" dirty="0" err="1"/>
                  <a:t>bynnag</a:t>
                </a:r>
                <a:r>
                  <a:rPr lang="en-GB" dirty="0"/>
                  <a:t>, </a:t>
                </a:r>
                <a:r>
                  <a:rPr lang="en-GB" dirty="0" err="1"/>
                  <a:t>mae</a:t>
                </a:r>
                <a:r>
                  <a:rPr lang="en-GB" dirty="0"/>
                  <a:t> </a:t>
                </a:r>
                <a:r>
                  <a:rPr lang="en-GB" dirty="0" err="1"/>
                  <a:t>llawer</a:t>
                </a:r>
                <a:r>
                  <a:rPr lang="en-GB" dirty="0"/>
                  <a:t> o </a:t>
                </a:r>
                <a:r>
                  <a:rPr lang="en-GB" dirty="0" err="1"/>
                  <a:t>drawsffurfiadau</a:t>
                </a:r>
                <a:r>
                  <a:rPr lang="en-GB" dirty="0"/>
                  <a:t> </a:t>
                </a:r>
                <a:r>
                  <a:rPr lang="en-GB" dirty="0" err="1"/>
                  <a:t>nad</a:t>
                </a:r>
                <a:r>
                  <a:rPr lang="en-GB" dirty="0"/>
                  <a:t> </a:t>
                </a:r>
                <a:r>
                  <a:rPr lang="en-GB" dirty="0" err="1"/>
                  <a:t>ydynt</a:t>
                </a:r>
                <a:r>
                  <a:rPr lang="en-GB" dirty="0"/>
                  <a:t> </a:t>
                </a:r>
                <a:r>
                  <a:rPr lang="en-GB" dirty="0" err="1"/>
                  <a:t>yn</a:t>
                </a:r>
                <a:r>
                  <a:rPr lang="en-GB" dirty="0"/>
                  <a:t> </a:t>
                </a:r>
                <a:r>
                  <a:rPr lang="en-GB" dirty="0" err="1"/>
                  <a:t>sefydlogi'r</a:t>
                </a:r>
                <a:r>
                  <a:rPr lang="en-GB" dirty="0"/>
                  <a:t> </a:t>
                </a:r>
                <a:r>
                  <a:rPr lang="en-GB" dirty="0" err="1"/>
                  <a:t>tardd</a:t>
                </a:r>
                <a:r>
                  <a:rPr lang="en-GB" dirty="0"/>
                  <a:t>: </a:t>
                </a:r>
                <a:r>
                  <a:rPr lang="en-GB" dirty="0" err="1"/>
                  <a:t>er</a:t>
                </a:r>
                <a:r>
                  <a:rPr lang="en-GB" dirty="0"/>
                  <a:t> </a:t>
                </a:r>
                <a:r>
                  <a:rPr lang="en-GB" dirty="0" err="1"/>
                  <a:t>enghraifft</a:t>
                </a:r>
                <a:r>
                  <a:rPr lang="en-GB" dirty="0"/>
                  <a:t>, </a:t>
                </a:r>
                <a:r>
                  <a:rPr lang="en-GB" dirty="0" err="1"/>
                  <a:t>trawsfudiadau</a:t>
                </a:r>
                <a:r>
                  <a:rPr lang="en-GB" dirty="0"/>
                  <a:t> a </a:t>
                </a:r>
                <a:r>
                  <a:rPr lang="en-GB" dirty="0" err="1"/>
                  <a:t>chylchdroadau</a:t>
                </a:r>
                <a:r>
                  <a:rPr lang="en-GB" dirty="0"/>
                  <a:t> o </a:t>
                </a:r>
                <a:r>
                  <a:rPr lang="en-GB" dirty="0" err="1"/>
                  <a:t>amgylch</a:t>
                </a:r>
                <a:r>
                  <a:rPr lang="en-GB" dirty="0"/>
                  <a:t> </a:t>
                </a:r>
                <a:r>
                  <a:rPr lang="en-GB" dirty="0" err="1"/>
                  <a:t>bwyntiau</a:t>
                </a:r>
                <a:r>
                  <a:rPr lang="en-GB" dirty="0"/>
                  <a:t> </a:t>
                </a:r>
                <a:r>
                  <a:rPr lang="en-GB" dirty="0" err="1"/>
                  <a:t>ar</a:t>
                </a:r>
                <a:r>
                  <a:rPr lang="en-GB" dirty="0"/>
                  <a:t> </a:t>
                </a:r>
                <a:r>
                  <a:rPr lang="en-GB" dirty="0" err="1"/>
                  <a:t>wahân</a:t>
                </a:r>
                <a:r>
                  <a:rPr lang="en-GB" dirty="0"/>
                  <a:t> </a:t>
                </a:r>
                <a:r>
                  <a:rPr lang="en-GB" dirty="0" err="1"/>
                  <a:t>i'r</a:t>
                </a:r>
                <a:r>
                  <a:rPr lang="en-GB" dirty="0"/>
                  <a:t> </a:t>
                </a:r>
                <a:r>
                  <a:rPr lang="en-GB" dirty="0" err="1"/>
                  <a:t>tardd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r>
                  <a:rPr lang="en-GB" dirty="0" err="1"/>
                  <a:t>Byddwn</a:t>
                </a:r>
                <a:r>
                  <a:rPr lang="en-GB" dirty="0"/>
                  <a:t> </a:t>
                </a:r>
                <a:r>
                  <a:rPr lang="en-GB" dirty="0" err="1"/>
                  <a:t>yn</a:t>
                </a:r>
                <a:r>
                  <a:rPr lang="en-GB" dirty="0"/>
                  <a:t> </a:t>
                </a:r>
                <a:r>
                  <a:rPr lang="en-GB" dirty="0" err="1"/>
                  <a:t>edrych</a:t>
                </a:r>
                <a:r>
                  <a:rPr lang="en-GB" dirty="0"/>
                  <a:t> </a:t>
                </a:r>
                <a:r>
                  <a:rPr lang="en-GB" dirty="0" err="1"/>
                  <a:t>ar</a:t>
                </a:r>
                <a:r>
                  <a:rPr lang="en-GB" dirty="0"/>
                  <a:t> </a:t>
                </a:r>
                <a:r>
                  <a:rPr lang="en-GB" dirty="0" err="1"/>
                  <a:t>ddwy</a:t>
                </a:r>
                <a:r>
                  <a:rPr lang="en-GB" dirty="0"/>
                  <a:t> </a:t>
                </a:r>
                <a:r>
                  <a:rPr lang="en-GB" dirty="0" err="1"/>
                  <a:t>ffordd</a:t>
                </a:r>
                <a:r>
                  <a:rPr lang="en-GB" dirty="0"/>
                  <a:t> </a:t>
                </a:r>
                <a:r>
                  <a:rPr lang="en-GB" dirty="0" err="1"/>
                  <a:t>bosibl</a:t>
                </a:r>
                <a:r>
                  <a:rPr lang="en-GB" dirty="0"/>
                  <a:t> o </a:t>
                </a:r>
                <a:r>
                  <a:rPr lang="en-GB" dirty="0" err="1"/>
                  <a:t>gynrychioli</a:t>
                </a:r>
                <a:r>
                  <a:rPr lang="en-GB" dirty="0"/>
                  <a:t> </a:t>
                </a:r>
                <a:r>
                  <a:rPr lang="en-GB" dirty="0" err="1"/>
                  <a:t>trawsffurfiadau</a:t>
                </a:r>
                <a:r>
                  <a:rPr lang="en-GB" dirty="0"/>
                  <a:t> </a:t>
                </a:r>
                <a:r>
                  <a:rPr lang="en-GB" dirty="0" err="1"/>
                  <a:t>o'r</a:t>
                </a:r>
                <a:r>
                  <a:rPr lang="en-GB" dirty="0"/>
                  <a:t> </a:t>
                </a:r>
                <a:r>
                  <a:rPr lang="en-GB" dirty="0" err="1"/>
                  <a:t>fath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4666"/>
                <a:ext cx="6552728" cy="3606821"/>
              </a:xfrm>
              <a:prstGeom prst="rect">
                <a:avLst/>
              </a:prstGeom>
              <a:blipFill>
                <a:blip r:embed="rId2"/>
                <a:stretch>
                  <a:fillRect l="-837" t="-845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94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657648"/>
            <a:ext cx="5191125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71600" y="3419585"/>
                <a:ext cx="592150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19585"/>
                <a:ext cx="592150" cy="554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80112" y="1628800"/>
                <a:ext cx="2664296" cy="1386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/>
                  <a:t>Yn</a:t>
                </a:r>
                <a:r>
                  <a:rPr lang="en-GB" dirty="0"/>
                  <a:t> </a:t>
                </a:r>
                <a:r>
                  <a:rPr lang="en-GB" dirty="0" err="1"/>
                  <a:t>amlwg</a:t>
                </a:r>
                <a:r>
                  <a:rPr lang="en-GB" dirty="0"/>
                  <a:t> </a:t>
                </a:r>
                <a:r>
                  <a:rPr lang="en-GB" dirty="0" err="1"/>
                  <a:t>gellir</a:t>
                </a:r>
                <a:r>
                  <a:rPr lang="en-GB" dirty="0"/>
                  <a:t> </a:t>
                </a:r>
                <a:r>
                  <a:rPr lang="en-GB" dirty="0" err="1"/>
                  <a:t>ysgrifennu’r</a:t>
                </a:r>
                <a:r>
                  <a:rPr lang="en-GB" dirty="0"/>
                  <a:t> </a:t>
                </a:r>
                <a:r>
                  <a:rPr lang="en-GB" dirty="0" err="1"/>
                  <a:t>trawsfudiad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fel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  <a:p>
                <a:r>
                  <a:rPr lang="en-GB" dirty="0"/>
                  <a:t> 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628800"/>
                <a:ext cx="2664296" cy="1386533"/>
              </a:xfrm>
              <a:prstGeom prst="rect">
                <a:avLst/>
              </a:prstGeom>
              <a:blipFill>
                <a:blip r:embed="rId4"/>
                <a:stretch>
                  <a:fillRect l="-1831" t="-2193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52120" y="3419585"/>
                <a:ext cx="3024336" cy="2493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/>
                  <a:t>Yn</a:t>
                </a:r>
                <a:r>
                  <a:rPr lang="en-GB" dirty="0"/>
                  <a:t> </a:t>
                </a:r>
                <a:r>
                  <a:rPr lang="en-GB" dirty="0" err="1"/>
                  <a:t>llai</a:t>
                </a:r>
                <a:r>
                  <a:rPr lang="en-GB" dirty="0"/>
                  <a:t> </a:t>
                </a:r>
                <a:r>
                  <a:rPr lang="en-GB" dirty="0" err="1"/>
                  <a:t>amlwg</a:t>
                </a:r>
                <a:r>
                  <a:rPr lang="en-GB" dirty="0"/>
                  <a:t> </a:t>
                </a:r>
                <a:r>
                  <a:rPr lang="en-GB" dirty="0" err="1"/>
                  <a:t>gallwn</a:t>
                </a:r>
                <a:r>
                  <a:rPr lang="en-GB" dirty="0"/>
                  <a:t> </a:t>
                </a:r>
                <a:r>
                  <a:rPr lang="en-GB" dirty="0" err="1"/>
                  <a:t>ysgrifennu’r</a:t>
                </a:r>
                <a:r>
                  <a:rPr lang="en-GB" dirty="0"/>
                  <a:t> </a:t>
                </a:r>
                <a:r>
                  <a:rPr lang="en-GB" dirty="0" err="1"/>
                  <a:t>trawsfudiad</a:t>
                </a:r>
                <a:r>
                  <a:rPr lang="en-GB" dirty="0"/>
                  <a:t> </a:t>
                </a:r>
                <a:r>
                  <a:rPr lang="en-GB" dirty="0" err="1"/>
                  <a:t>fel</a:t>
                </a:r>
                <a:endParaRPr lang="en-GB" dirty="0"/>
              </a:p>
              <a:p>
                <a:r>
                  <a:rPr lang="en-GB" dirty="0"/>
                  <a:t>(</a:t>
                </a:r>
                <a:r>
                  <a:rPr lang="en-GB" i="1" dirty="0"/>
                  <a:t>x , y</a:t>
                </a:r>
                <a:r>
                  <a:rPr lang="en-GB" dirty="0"/>
                  <a:t>)  </a:t>
                </a:r>
                <a:r>
                  <a:rPr lang="en-GB" dirty="0">
                    <a:sym typeface="Symbol"/>
                  </a:rPr>
                  <a:t>  (</a:t>
                </a:r>
                <a:r>
                  <a:rPr lang="en-GB" i="1" dirty="0">
                    <a:sym typeface="Symbol"/>
                  </a:rPr>
                  <a:t>x , y </a:t>
                </a:r>
                <a:r>
                  <a:rPr lang="en-GB" dirty="0">
                    <a:sym typeface="Symbol"/>
                  </a:rPr>
                  <a:t>)</a:t>
                </a:r>
              </a:p>
              <a:p>
                <a:r>
                  <a:rPr lang="en-GB" dirty="0" err="1">
                    <a:sym typeface="Symbol"/>
                  </a:rPr>
                  <a:t>lle</a:t>
                </a:r>
                <a:r>
                  <a:rPr lang="en-GB" dirty="0">
                    <a:sym typeface="Symbol"/>
                  </a:rPr>
                  <a:t> </a:t>
                </a:r>
                <a:r>
                  <a:rPr lang="en-GB" dirty="0" err="1">
                    <a:sym typeface="Symbol"/>
                  </a:rPr>
                  <a:t>mae</a:t>
                </a:r>
                <a:r>
                  <a:rPr lang="en-GB" dirty="0">
                    <a:sym typeface="Symbol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/>
                          <a:sym typeface="Symbol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ym typeface="Symbol"/>
                </a:endParaRP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419585"/>
                <a:ext cx="3024336" cy="2493503"/>
              </a:xfrm>
              <a:prstGeom prst="rect">
                <a:avLst/>
              </a:prstGeom>
              <a:blipFill>
                <a:blip r:embed="rId5"/>
                <a:stretch>
                  <a:fillRect l="-1613" t="-1467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97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476672"/>
                <a:ext cx="6336704" cy="828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/>
                  <a:t>Nawr</a:t>
                </a:r>
                <a:r>
                  <a:rPr lang="en-GB" dirty="0"/>
                  <a:t> </a:t>
                </a:r>
                <a:r>
                  <a:rPr lang="en-GB" dirty="0" err="1"/>
                  <a:t>ystyriwch</a:t>
                </a:r>
                <a:r>
                  <a:rPr lang="en-GB" dirty="0"/>
                  <a:t> y </a:t>
                </a:r>
                <a:r>
                  <a:rPr lang="en-GB" dirty="0" err="1"/>
                  <a:t>trawsffurfiad</a:t>
                </a:r>
                <a:r>
                  <a:rPr lang="en-GB" dirty="0"/>
                  <a:t> </a:t>
                </a:r>
                <a:r>
                  <a:rPr lang="en-GB" dirty="0" err="1"/>
                  <a:t>sy’n</a:t>
                </a:r>
                <a:r>
                  <a:rPr lang="en-GB" dirty="0"/>
                  <a:t> </a:t>
                </a:r>
                <a:r>
                  <a:rPr lang="en-GB" dirty="0" err="1"/>
                  <a:t>cynnwys</a:t>
                </a:r>
                <a:r>
                  <a:rPr lang="en-GB" dirty="0"/>
                  <a:t> </a:t>
                </a:r>
                <a:r>
                  <a:rPr lang="en-GB" dirty="0" err="1"/>
                  <a:t>adlewyrchiad</a:t>
                </a:r>
                <a:r>
                  <a:rPr lang="en-GB" dirty="0"/>
                  <a:t> </a:t>
                </a:r>
                <a:r>
                  <a:rPr lang="en-GB" dirty="0" err="1"/>
                  <a:t>yn</a:t>
                </a:r>
                <a:r>
                  <a:rPr lang="en-GB" dirty="0"/>
                  <a:t> </a:t>
                </a:r>
                <a:r>
                  <a:rPr lang="en-GB" dirty="0" err="1"/>
                  <a:t>yr</a:t>
                </a:r>
                <a:r>
                  <a:rPr lang="en-GB" dirty="0"/>
                  <a:t> </a:t>
                </a:r>
                <a:r>
                  <a:rPr lang="en-GB" dirty="0" err="1"/>
                  <a:t>echelin</a:t>
                </a:r>
                <a:r>
                  <a:rPr lang="en-GB" dirty="0"/>
                  <a:t>-</a:t>
                </a:r>
                <a:r>
                  <a:rPr lang="en-GB" i="1" dirty="0"/>
                  <a:t>y</a:t>
                </a:r>
                <a:r>
                  <a:rPr lang="en-GB" dirty="0"/>
                  <a:t> </a:t>
                </a:r>
                <a:r>
                  <a:rPr lang="en-GB" dirty="0" err="1"/>
                  <a:t>wedi’i</a:t>
                </a:r>
                <a:r>
                  <a:rPr lang="en-GB" dirty="0"/>
                  <a:t> </a:t>
                </a:r>
                <a:r>
                  <a:rPr lang="en-GB" dirty="0" err="1"/>
                  <a:t>ddilyn</a:t>
                </a:r>
                <a:r>
                  <a:rPr lang="en-GB" dirty="0"/>
                  <a:t> gan </a:t>
                </a:r>
                <a:r>
                  <a:rPr lang="en-GB" dirty="0" err="1"/>
                  <a:t>drawsfudiad</a:t>
                </a:r>
                <a:r>
                  <a:rPr lang="en-GB" dirty="0"/>
                  <a:t> 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6672"/>
                <a:ext cx="6336704" cy="828432"/>
              </a:xfrm>
              <a:prstGeom prst="rect">
                <a:avLst/>
              </a:prstGeom>
              <a:blipFill>
                <a:blip r:embed="rId2"/>
                <a:stretch>
                  <a:fillRect l="-769" t="-3676" b="-735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3"/>
          <a:stretch/>
        </p:blipFill>
        <p:spPr bwMode="auto">
          <a:xfrm>
            <a:off x="258183" y="2852938"/>
            <a:ext cx="3893344" cy="308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5956" y="1268762"/>
                <a:ext cx="4131452" cy="11705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groupChr>
                        <m:groupChrPr>
                          <m:chr m:val="→"/>
                          <m:vertJc m:val="bot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nor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adlewyrchiad</m:t>
                          </m:r>
                        </m:e>
                      </m:groupCh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                                                                    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56" y="1268762"/>
                <a:ext cx="4131452" cy="11705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67005" y="3899415"/>
                <a:ext cx="3024336" cy="2493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/>
                  <a:t>Yn</a:t>
                </a:r>
                <a:r>
                  <a:rPr lang="en-GB" dirty="0"/>
                  <a:t> y </a:t>
                </a:r>
                <a:r>
                  <a:rPr lang="en-GB" dirty="0" err="1"/>
                  <a:t>ffurf</a:t>
                </a:r>
                <a:r>
                  <a:rPr lang="en-GB" dirty="0"/>
                  <a:t> </a:t>
                </a:r>
                <a:r>
                  <a:rPr lang="en-GB" dirty="0" err="1"/>
                  <a:t>matrics</a:t>
                </a:r>
                <a:r>
                  <a:rPr lang="en-GB" dirty="0"/>
                  <a:t> </a:t>
                </a:r>
                <a:r>
                  <a:rPr lang="en-GB" dirty="0" err="1"/>
                  <a:t>gallwn</a:t>
                </a:r>
                <a:r>
                  <a:rPr lang="en-GB" dirty="0"/>
                  <a:t> </a:t>
                </a:r>
                <a:r>
                  <a:rPr lang="en-GB" dirty="0" err="1"/>
                  <a:t>ysgrifennu</a:t>
                </a:r>
                <a:r>
                  <a:rPr lang="en-GB" dirty="0"/>
                  <a:t> </a:t>
                </a:r>
                <a:r>
                  <a:rPr lang="en-GB" dirty="0" err="1"/>
                  <a:t>hwn</a:t>
                </a:r>
                <a:r>
                  <a:rPr lang="en-GB" dirty="0"/>
                  <a:t> </a:t>
                </a:r>
                <a:r>
                  <a:rPr lang="en-GB" dirty="0" err="1"/>
                  <a:t>fel</a:t>
                </a:r>
                <a:r>
                  <a:rPr lang="en-GB" dirty="0"/>
                  <a:t> </a:t>
                </a:r>
              </a:p>
              <a:p>
                <a:r>
                  <a:rPr lang="en-GB" dirty="0"/>
                  <a:t>(</a:t>
                </a:r>
                <a:r>
                  <a:rPr lang="en-GB" i="1" dirty="0"/>
                  <a:t>x , y</a:t>
                </a:r>
                <a:r>
                  <a:rPr lang="en-GB" dirty="0"/>
                  <a:t>)  </a:t>
                </a:r>
                <a:r>
                  <a:rPr lang="en-GB" dirty="0">
                    <a:sym typeface="Symbol"/>
                  </a:rPr>
                  <a:t>  (</a:t>
                </a:r>
                <a:r>
                  <a:rPr lang="en-GB" i="1" dirty="0">
                    <a:sym typeface="Symbol"/>
                  </a:rPr>
                  <a:t>x , y </a:t>
                </a:r>
                <a:r>
                  <a:rPr lang="en-GB" dirty="0">
                    <a:sym typeface="Symbol"/>
                  </a:rPr>
                  <a:t>)</a:t>
                </a:r>
              </a:p>
              <a:p>
                <a:r>
                  <a:rPr lang="en-GB" dirty="0" err="1">
                    <a:sym typeface="Symbol"/>
                  </a:rPr>
                  <a:t>lle</a:t>
                </a:r>
                <a:r>
                  <a:rPr lang="en-GB" dirty="0">
                    <a:sym typeface="Symbol"/>
                  </a:rPr>
                  <a:t> </a:t>
                </a:r>
                <a:r>
                  <a:rPr lang="en-GB" dirty="0" err="1">
                    <a:sym typeface="Symbol"/>
                  </a:rPr>
                  <a:t>mae</a:t>
                </a:r>
                <a:endParaRPr lang="en-GB" dirty="0">
                  <a:sym typeface="Symbol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/>
                          <a:sym typeface="Symbol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sym typeface="Symbol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  <a:sym typeface="Symbol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  <a:sym typeface="Symbol"/>
                                  </a:rPr>
                                  <m:t>−</m:t>
                                </m:r>
                                <m: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  <a:sym typeface="Symbol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ym typeface="Symbol"/>
                </a:endParaRP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005" y="3899415"/>
                <a:ext cx="3024336" cy="2493503"/>
              </a:xfrm>
              <a:prstGeom prst="rect">
                <a:avLst/>
              </a:prstGeom>
              <a:blipFill>
                <a:blip r:embed="rId5"/>
                <a:stretch>
                  <a:fillRect l="-1815" t="-1467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51529" y="1826617"/>
                <a:ext cx="4182171" cy="639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vertJc m:val="bot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nor/>
                            </m:rPr>
                            <a:rPr lang="en-GB">
                              <a:latin typeface="Cambria Math"/>
                            </a:rPr>
                            <m:t>tra</m:t>
                          </m:r>
                          <m:r>
                            <m:rPr>
                              <m:nor/>
                            </m:rPr>
                            <a:rPr lang="en-GB" b="0" i="0" smtClean="0">
                              <a:latin typeface="Cambria Math"/>
                            </a:rPr>
                            <m:t>wsfudiad</m:t>
                          </m:r>
                        </m:e>
                      </m:groupCh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529" y="1826617"/>
                <a:ext cx="4182171" cy="639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87249" y="2843150"/>
            <a:ext cx="2040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 </a:t>
            </a:r>
            <a:r>
              <a:rPr lang="en-GB" dirty="0" err="1"/>
              <a:t>trawsffurfiad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39351" y="2737329"/>
                <a:ext cx="1855573" cy="600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351" y="2737329"/>
                <a:ext cx="1855573" cy="6005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A1599E98-45E0-488F-8C0B-790F04782ED7}"/>
              </a:ext>
            </a:extLst>
          </p:cNvPr>
          <p:cNvSpPr txBox="1"/>
          <p:nvPr/>
        </p:nvSpPr>
        <p:spPr>
          <a:xfrm>
            <a:off x="2752487" y="4581129"/>
            <a:ext cx="81140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004376"/>
                </a:solidFill>
              </a:rPr>
              <a:t>Gwrthrych</a:t>
            </a:r>
            <a:endParaRPr lang="cy-GB" sz="1000" b="1" dirty="0">
              <a:solidFill>
                <a:srgbClr val="004376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487D28-D831-425D-A8D2-7ABC130658E7}"/>
              </a:ext>
            </a:extLst>
          </p:cNvPr>
          <p:cNvSpPr txBox="1"/>
          <p:nvPr/>
        </p:nvSpPr>
        <p:spPr>
          <a:xfrm>
            <a:off x="2424797" y="5256085"/>
            <a:ext cx="59376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4376"/>
                </a:solidFill>
              </a:rPr>
              <a:t>Delwedd</a:t>
            </a:r>
            <a:r>
              <a:rPr lang="en-GB" sz="800" b="1" dirty="0">
                <a:solidFill>
                  <a:srgbClr val="004376"/>
                </a:solidFill>
              </a:rPr>
              <a:t> </a:t>
            </a:r>
            <a:r>
              <a:rPr lang="en-GB" sz="800" b="1" dirty="0" err="1">
                <a:solidFill>
                  <a:srgbClr val="004376"/>
                </a:solidFill>
              </a:rPr>
              <a:t>Terfynol</a:t>
            </a:r>
            <a:endParaRPr lang="cy-GB" sz="800" b="1" dirty="0">
              <a:solidFill>
                <a:srgbClr val="004376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0C47F2-FEF6-4C74-8CCA-8D7B9D99F2C8}"/>
              </a:ext>
            </a:extLst>
          </p:cNvPr>
          <p:cNvSpPr txBox="1"/>
          <p:nvPr/>
        </p:nvSpPr>
        <p:spPr>
          <a:xfrm>
            <a:off x="770134" y="4564826"/>
            <a:ext cx="81140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004376"/>
                </a:solidFill>
              </a:rPr>
              <a:t>Delwedd</a:t>
            </a:r>
            <a:r>
              <a:rPr lang="en-GB" sz="1000" b="1" dirty="0">
                <a:solidFill>
                  <a:srgbClr val="004376"/>
                </a:solidFill>
              </a:rPr>
              <a:t> 1</a:t>
            </a:r>
            <a:endParaRPr lang="cy-GB" sz="1000" b="1" dirty="0">
              <a:solidFill>
                <a:srgbClr val="0043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32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5" grpId="0"/>
      <p:bldP spid="6" grpId="0"/>
      <p:bldP spid="12" grpId="0"/>
      <p:bldP spid="2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1529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32412" y="29816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Nawr</a:t>
            </a:r>
            <a:r>
              <a:rPr lang="en-GB" dirty="0"/>
              <a:t> </a:t>
            </a:r>
            <a:r>
              <a:rPr lang="en-GB" dirty="0" err="1"/>
              <a:t>ystyriwch</a:t>
            </a:r>
            <a:r>
              <a:rPr lang="en-GB" dirty="0"/>
              <a:t> </a:t>
            </a:r>
            <a:r>
              <a:rPr lang="en-GB" dirty="0" err="1"/>
              <a:t>cylchdro</a:t>
            </a:r>
            <a:r>
              <a:rPr lang="en-GB" dirty="0"/>
              <a:t> 90</a:t>
            </a:r>
            <a:r>
              <a:rPr lang="en-GB" dirty="0">
                <a:sym typeface="Symbol"/>
              </a:rPr>
              <a:t> o </a:t>
            </a:r>
            <a:r>
              <a:rPr lang="en-GB" dirty="0" err="1">
                <a:sym typeface="Symbol"/>
              </a:rPr>
              <a:t>amgylch</a:t>
            </a:r>
            <a:r>
              <a:rPr lang="en-GB" dirty="0">
                <a:sym typeface="Symbol"/>
              </a:rPr>
              <a:t> y </a:t>
            </a:r>
            <a:r>
              <a:rPr lang="en-GB" dirty="0" err="1">
                <a:sym typeface="Symbol"/>
              </a:rPr>
              <a:t>pwynt</a:t>
            </a:r>
            <a:r>
              <a:rPr lang="en-GB" dirty="0">
                <a:sym typeface="Symbol"/>
              </a:rPr>
              <a:t> (2,3).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134077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Gellir</a:t>
            </a:r>
            <a:r>
              <a:rPr lang="en-GB" dirty="0"/>
              <a:t> </a:t>
            </a:r>
            <a:r>
              <a:rPr lang="en-GB" dirty="0" err="1"/>
              <a:t>cyflawni’r</a:t>
            </a:r>
            <a:r>
              <a:rPr lang="en-GB" dirty="0"/>
              <a:t> </a:t>
            </a:r>
            <a:r>
              <a:rPr lang="en-GB" dirty="0" err="1"/>
              <a:t>trawsffurfiad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drwy</a:t>
            </a:r>
            <a:r>
              <a:rPr lang="en-GB" dirty="0"/>
              <a:t> </a:t>
            </a:r>
            <a:r>
              <a:rPr lang="en-GB" dirty="0" err="1"/>
              <a:t>ddefnyddio</a:t>
            </a:r>
            <a:r>
              <a:rPr lang="en-GB" dirty="0"/>
              <a:t> 3 </a:t>
            </a:r>
            <a:r>
              <a:rPr lang="en-GB" dirty="0" err="1"/>
              <a:t>trawsffurfiad</a:t>
            </a:r>
            <a:r>
              <a:rPr lang="en-GB" dirty="0"/>
              <a:t> </a:t>
            </a:r>
            <a:r>
              <a:rPr lang="en-GB" dirty="0" err="1"/>
              <a:t>mwy</a:t>
            </a:r>
            <a:r>
              <a:rPr lang="en-GB" dirty="0"/>
              <a:t> </a:t>
            </a:r>
            <a:r>
              <a:rPr lang="en-GB" dirty="0" err="1"/>
              <a:t>syml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690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29616" y="350318"/>
                <a:ext cx="6192688" cy="1385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/>
                  <a:t>Yn</a:t>
                </a:r>
                <a:r>
                  <a:rPr lang="en-GB" dirty="0"/>
                  <a:t> </a:t>
                </a:r>
                <a:r>
                  <a:rPr lang="en-GB" dirty="0" err="1"/>
                  <a:t>gyntaf</a:t>
                </a:r>
                <a:r>
                  <a:rPr lang="en-GB" dirty="0"/>
                  <a:t> </a:t>
                </a:r>
                <a:r>
                  <a:rPr lang="en-GB" dirty="0" err="1"/>
                  <a:t>trawsfudwch</a:t>
                </a:r>
                <a:r>
                  <a:rPr lang="en-GB" dirty="0"/>
                  <a:t> </a:t>
                </a:r>
                <a:r>
                  <a:rPr lang="en-GB" dirty="0" err="1"/>
                  <a:t>drwy</a:t>
                </a:r>
                <a:r>
                  <a:rPr lang="en-GB" dirty="0"/>
                  <a:t> </a:t>
                </a:r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.  </a:t>
                </a:r>
              </a:p>
              <a:p>
                <a:r>
                  <a:rPr lang="en-GB" dirty="0" err="1"/>
                  <a:t>Bydd</a:t>
                </a:r>
                <a:r>
                  <a:rPr lang="en-GB" dirty="0"/>
                  <a:t> </a:t>
                </a:r>
                <a:r>
                  <a:rPr lang="en-GB" dirty="0" err="1"/>
                  <a:t>hyn</a:t>
                </a:r>
                <a:r>
                  <a:rPr lang="en-GB" dirty="0"/>
                  <a:t> </a:t>
                </a:r>
                <a:r>
                  <a:rPr lang="en-GB" dirty="0" err="1"/>
                  <a:t>yn</a:t>
                </a:r>
                <a:r>
                  <a:rPr lang="en-GB" dirty="0"/>
                  <a:t> </a:t>
                </a:r>
                <a:r>
                  <a:rPr lang="en-GB" dirty="0" err="1"/>
                  <a:t>symud</a:t>
                </a:r>
                <a:r>
                  <a:rPr lang="en-GB" dirty="0"/>
                  <a:t> </a:t>
                </a:r>
                <a:r>
                  <a:rPr lang="en-GB" dirty="0" err="1"/>
                  <a:t>canol</a:t>
                </a:r>
                <a:r>
                  <a:rPr lang="en-GB" dirty="0"/>
                  <a:t> </a:t>
                </a:r>
              </a:p>
              <a:p>
                <a:r>
                  <a:rPr lang="en-GB" dirty="0"/>
                  <a:t>y </a:t>
                </a:r>
                <a:r>
                  <a:rPr lang="en-GB" dirty="0" err="1"/>
                  <a:t>cylchdro</a:t>
                </a:r>
                <a:r>
                  <a:rPr lang="en-GB" dirty="0"/>
                  <a:t> </a:t>
                </a:r>
                <a:r>
                  <a:rPr lang="en-GB" dirty="0" err="1"/>
                  <a:t>i'r</a:t>
                </a:r>
                <a:r>
                  <a:rPr lang="en-GB" dirty="0"/>
                  <a:t> </a:t>
                </a:r>
                <a:r>
                  <a:rPr lang="en-GB" dirty="0" err="1"/>
                  <a:t>tardd</a:t>
                </a:r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616" y="350318"/>
                <a:ext cx="6192688" cy="1385251"/>
              </a:xfrm>
              <a:prstGeom prst="rect">
                <a:avLst/>
              </a:prstGeom>
              <a:blipFill>
                <a:blip r:embed="rId2"/>
                <a:stretch>
                  <a:fillRect l="-787" t="-2193" b="-5702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7"/>
          <a:stretch/>
        </p:blipFill>
        <p:spPr bwMode="auto">
          <a:xfrm>
            <a:off x="2829933" y="196354"/>
            <a:ext cx="2365062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73120" y="2363617"/>
            <a:ext cx="357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Yna</a:t>
            </a:r>
            <a:r>
              <a:rPr lang="en-GB" dirty="0"/>
              <a:t> </a:t>
            </a:r>
            <a:r>
              <a:rPr lang="en-GB" dirty="0" err="1"/>
              <a:t>cylchdrowch</a:t>
            </a:r>
            <a:r>
              <a:rPr lang="en-GB" dirty="0"/>
              <a:t> </a:t>
            </a:r>
            <a:r>
              <a:rPr lang="en-GB" dirty="0" err="1"/>
              <a:t>delwedd</a:t>
            </a:r>
            <a:r>
              <a:rPr lang="en-GB" dirty="0"/>
              <a:t> 1 </a:t>
            </a:r>
            <a:r>
              <a:rPr lang="en-GB" dirty="0" err="1"/>
              <a:t>drwy</a:t>
            </a:r>
            <a:r>
              <a:rPr lang="en-GB" dirty="0"/>
              <a:t> 90</a:t>
            </a:r>
            <a:r>
              <a:rPr lang="en-GB" dirty="0">
                <a:sym typeface="Symbol"/>
              </a:rPr>
              <a:t> </a:t>
            </a:r>
            <a:r>
              <a:rPr lang="en-GB" dirty="0" err="1">
                <a:sym typeface="Symbol"/>
              </a:rPr>
              <a:t>gwrthglocwedd</a:t>
            </a:r>
            <a:r>
              <a:rPr lang="en-GB" dirty="0">
                <a:sym typeface="Symbol"/>
              </a:rPr>
              <a:t> o </a:t>
            </a:r>
            <a:r>
              <a:rPr lang="en-GB" dirty="0" err="1">
                <a:sym typeface="Symbol"/>
              </a:rPr>
              <a:t>amgylch</a:t>
            </a:r>
            <a:r>
              <a:rPr lang="en-GB" dirty="0">
                <a:sym typeface="Symbol"/>
              </a:rPr>
              <a:t> y </a:t>
            </a:r>
            <a:r>
              <a:rPr lang="en-GB" dirty="0" err="1">
                <a:sym typeface="Symbol"/>
              </a:rPr>
              <a:t>tardd</a:t>
            </a:r>
            <a:r>
              <a:rPr lang="en-GB" dirty="0">
                <a:sym typeface="Symbol"/>
              </a:rPr>
              <a:t>.</a:t>
            </a:r>
            <a:endParaRPr lang="en-GB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1"/>
          <a:stretch/>
        </p:blipFill>
        <p:spPr bwMode="auto">
          <a:xfrm>
            <a:off x="5573949" y="3360350"/>
            <a:ext cx="2400758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860032" y="2780928"/>
            <a:ext cx="936104" cy="15121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27784" y="5810588"/>
                <a:ext cx="3168352" cy="831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/>
                  <a:t>Yn</a:t>
                </a:r>
                <a:r>
                  <a:rPr lang="en-GB" dirty="0"/>
                  <a:t> </a:t>
                </a:r>
                <a:r>
                  <a:rPr lang="en-GB" dirty="0" err="1"/>
                  <a:t>olaf</a:t>
                </a:r>
                <a:r>
                  <a:rPr lang="en-GB" dirty="0"/>
                  <a:t>, </a:t>
                </a:r>
                <a:r>
                  <a:rPr lang="en-GB" dirty="0" err="1"/>
                  <a:t>trawsfudwch</a:t>
                </a:r>
                <a:r>
                  <a:rPr lang="en-GB" dirty="0"/>
                  <a:t> </a:t>
                </a:r>
                <a:r>
                  <a:rPr lang="en-GB" dirty="0" err="1"/>
                  <a:t>delwedd</a:t>
                </a:r>
                <a:r>
                  <a:rPr lang="en-GB" dirty="0"/>
                  <a:t> 2 </a:t>
                </a:r>
                <a:r>
                  <a:rPr lang="en-GB" dirty="0" err="1"/>
                  <a:t>drwy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.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810588"/>
                <a:ext cx="3168352" cy="831253"/>
              </a:xfrm>
              <a:prstGeom prst="rect">
                <a:avLst/>
              </a:prstGeom>
              <a:blipFill>
                <a:blip r:embed="rId5"/>
                <a:stretch>
                  <a:fillRect l="-1538" t="-3650" r="-1923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4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5"/>
          <a:stretch/>
        </p:blipFill>
        <p:spPr bwMode="auto">
          <a:xfrm>
            <a:off x="107506" y="3241863"/>
            <a:ext cx="2399087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2195736" y="5517232"/>
            <a:ext cx="3600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B46E7FD-664D-457E-966A-43066C5D7863}"/>
              </a:ext>
            </a:extLst>
          </p:cNvPr>
          <p:cNvSpPr txBox="1"/>
          <p:nvPr/>
        </p:nvSpPr>
        <p:spPr>
          <a:xfrm>
            <a:off x="3202949" y="2514488"/>
            <a:ext cx="68900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4376"/>
                </a:solidFill>
              </a:rPr>
              <a:t>Delwedd</a:t>
            </a:r>
            <a:r>
              <a:rPr lang="en-GB" sz="800" b="1" dirty="0">
                <a:solidFill>
                  <a:srgbClr val="004376"/>
                </a:solidFill>
              </a:rPr>
              <a:t> 1</a:t>
            </a:r>
            <a:endParaRPr lang="cy-GB" sz="800" b="1" dirty="0">
              <a:solidFill>
                <a:srgbClr val="004376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042CE7-73F5-407F-984A-A4CECF6BF97E}"/>
              </a:ext>
            </a:extLst>
          </p:cNvPr>
          <p:cNvSpPr txBox="1"/>
          <p:nvPr/>
        </p:nvSpPr>
        <p:spPr>
          <a:xfrm>
            <a:off x="5998684" y="5702866"/>
            <a:ext cx="69730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4376"/>
                </a:solidFill>
              </a:rPr>
              <a:t>Delwedd</a:t>
            </a:r>
            <a:r>
              <a:rPr lang="en-GB" sz="800" b="1" dirty="0">
                <a:solidFill>
                  <a:srgbClr val="004376"/>
                </a:solidFill>
              </a:rPr>
              <a:t> 1</a:t>
            </a:r>
            <a:endParaRPr lang="cy-GB" sz="800" b="1" dirty="0">
              <a:solidFill>
                <a:srgbClr val="004376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1D5B07-CAF5-4366-AFB7-EACE6F3C50F9}"/>
              </a:ext>
            </a:extLst>
          </p:cNvPr>
          <p:cNvSpPr txBox="1"/>
          <p:nvPr/>
        </p:nvSpPr>
        <p:spPr>
          <a:xfrm>
            <a:off x="6695989" y="5089989"/>
            <a:ext cx="67593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4376"/>
                </a:solidFill>
              </a:rPr>
              <a:t>Delwedd</a:t>
            </a:r>
            <a:r>
              <a:rPr lang="en-GB" sz="800" b="1" dirty="0">
                <a:solidFill>
                  <a:srgbClr val="004376"/>
                </a:solidFill>
              </a:rPr>
              <a:t> 2</a:t>
            </a:r>
            <a:endParaRPr lang="cy-GB" sz="800" b="1" dirty="0">
              <a:solidFill>
                <a:srgbClr val="004376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3E1B79-EB3A-4EF3-82AA-7AB84BCC7471}"/>
              </a:ext>
            </a:extLst>
          </p:cNvPr>
          <p:cNvSpPr txBox="1"/>
          <p:nvPr/>
        </p:nvSpPr>
        <p:spPr>
          <a:xfrm>
            <a:off x="683568" y="5573367"/>
            <a:ext cx="68900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4376"/>
                </a:solidFill>
              </a:rPr>
              <a:t>Delwedd</a:t>
            </a:r>
            <a:r>
              <a:rPr lang="en-GB" sz="800" b="1" dirty="0">
                <a:solidFill>
                  <a:srgbClr val="004376"/>
                </a:solidFill>
              </a:rPr>
              <a:t> 1</a:t>
            </a:r>
            <a:endParaRPr lang="cy-GB" sz="800" b="1" dirty="0">
              <a:solidFill>
                <a:srgbClr val="00437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AC9172-169D-42F3-9764-0EFEA26284AA}"/>
              </a:ext>
            </a:extLst>
          </p:cNvPr>
          <p:cNvSpPr txBox="1"/>
          <p:nvPr/>
        </p:nvSpPr>
        <p:spPr>
          <a:xfrm>
            <a:off x="1169293" y="4924265"/>
            <a:ext cx="67593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b="1" dirty="0" err="1">
                <a:solidFill>
                  <a:srgbClr val="004376"/>
                </a:solidFill>
              </a:rPr>
              <a:t>Delwedd</a:t>
            </a:r>
            <a:r>
              <a:rPr lang="en-GB" sz="800" b="1" dirty="0">
                <a:solidFill>
                  <a:srgbClr val="004376"/>
                </a:solidFill>
              </a:rPr>
              <a:t> 2</a:t>
            </a:r>
            <a:endParaRPr lang="cy-GB" sz="800" b="1" dirty="0">
              <a:solidFill>
                <a:srgbClr val="0043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 animBg="1"/>
      <p:bldP spid="11" grpId="0" animBg="1"/>
      <p:bldP spid="13" grpId="1" animBg="1"/>
      <p:bldP spid="14" grpId="1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3062" y="1261916"/>
                <a:ext cx="2398413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sz="1400" i="1">
                        <a:latin typeface="Cambria Math"/>
                      </a:rPr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nor/>
                          </m:rPr>
                          <a:rPr lang="en-GB" sz="1400">
                            <a:latin typeface="Cambria Math"/>
                          </a:rPr>
                          <m:t>tra</m:t>
                        </m:r>
                        <m:r>
                          <m:rPr>
                            <m:nor/>
                          </m:rPr>
                          <a:rPr lang="en-GB" sz="1400" b="0" i="0" smtClean="0">
                            <a:latin typeface="Cambria Math"/>
                          </a:rPr>
                          <m:t>wsfudiad</m:t>
                        </m:r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GB" sz="1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mr>
                            </m:m>
                          </m:e>
                        </m:d>
                      </m:e>
                    </m:groupChr>
                  </m:oMath>
                </a14:m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/>
              </a:p>
              <a:p>
                <a:r>
                  <a:rPr lang="en-GB" sz="1400" dirty="0"/>
                  <a:t>                            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62" y="1261916"/>
                <a:ext cx="2398413" cy="7862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7544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Felly </a:t>
            </a:r>
            <a:r>
              <a:rPr lang="en-GB" dirty="0" err="1"/>
              <a:t>gellir</a:t>
            </a:r>
            <a:r>
              <a:rPr lang="en-GB" dirty="0"/>
              <a:t> </a:t>
            </a:r>
            <a:r>
              <a:rPr lang="en-GB" dirty="0" err="1"/>
              <a:t>ystyried</a:t>
            </a:r>
            <a:r>
              <a:rPr lang="en-GB" dirty="0"/>
              <a:t> </a:t>
            </a:r>
            <a:r>
              <a:rPr lang="en-GB" dirty="0" err="1"/>
              <a:t>cylchdro</a:t>
            </a:r>
            <a:r>
              <a:rPr lang="en-GB" dirty="0"/>
              <a:t> 90</a:t>
            </a:r>
            <a:r>
              <a:rPr lang="en-GB" dirty="0">
                <a:sym typeface="Symbol"/>
              </a:rPr>
              <a:t> o </a:t>
            </a:r>
            <a:r>
              <a:rPr lang="en-GB" dirty="0" err="1">
                <a:sym typeface="Symbol"/>
              </a:rPr>
              <a:t>amgylch</a:t>
            </a:r>
            <a:r>
              <a:rPr lang="en-GB" dirty="0">
                <a:sym typeface="Symbol"/>
              </a:rPr>
              <a:t> y </a:t>
            </a:r>
            <a:r>
              <a:rPr lang="en-GB" dirty="0" err="1">
                <a:sym typeface="Symbol"/>
              </a:rPr>
              <a:t>pwynt</a:t>
            </a:r>
            <a:r>
              <a:rPr lang="en-GB" dirty="0">
                <a:sym typeface="Symbol"/>
              </a:rPr>
              <a:t> (2,3) </a:t>
            </a:r>
            <a:r>
              <a:rPr lang="en-GB">
                <a:sym typeface="Symbol"/>
              </a:rPr>
              <a:t>fel: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71801" y="3861048"/>
                <a:ext cx="4512551" cy="2216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Neu </a:t>
                </a:r>
                <a:r>
                  <a:rPr lang="en-GB" dirty="0" err="1"/>
                  <a:t>ar</a:t>
                </a:r>
                <a:r>
                  <a:rPr lang="en-GB" dirty="0"/>
                  <a:t> </a:t>
                </a:r>
                <a:r>
                  <a:rPr lang="en-GB" dirty="0" err="1"/>
                  <a:t>ffurf</a:t>
                </a:r>
                <a:r>
                  <a:rPr lang="en-GB" dirty="0"/>
                  <a:t> </a:t>
                </a:r>
                <a:r>
                  <a:rPr lang="en-GB" dirty="0" err="1"/>
                  <a:t>matrics</a:t>
                </a:r>
                <a:r>
                  <a:rPr lang="en-GB" dirty="0"/>
                  <a:t>, </a:t>
                </a:r>
                <a:r>
                  <a:rPr lang="en-GB" dirty="0" err="1"/>
                  <a:t>gallwn</a:t>
                </a:r>
                <a:r>
                  <a:rPr lang="en-GB" dirty="0"/>
                  <a:t> </a:t>
                </a:r>
                <a:r>
                  <a:rPr lang="en-GB" dirty="0" err="1"/>
                  <a:t>ysgrifennu</a:t>
                </a:r>
                <a:r>
                  <a:rPr lang="en-GB" dirty="0"/>
                  <a:t> </a:t>
                </a:r>
                <a:r>
                  <a:rPr lang="en-GB" dirty="0" err="1"/>
                  <a:t>hwn</a:t>
                </a:r>
                <a:r>
                  <a:rPr lang="en-GB" dirty="0"/>
                  <a:t> </a:t>
                </a:r>
                <a:r>
                  <a:rPr lang="en-GB" dirty="0" err="1"/>
                  <a:t>fel</a:t>
                </a:r>
                <a:r>
                  <a:rPr lang="en-GB" dirty="0"/>
                  <a:t> (</a:t>
                </a:r>
                <a:r>
                  <a:rPr lang="en-GB" i="1" dirty="0"/>
                  <a:t>x , y</a:t>
                </a:r>
                <a:r>
                  <a:rPr lang="en-GB" dirty="0"/>
                  <a:t>)  </a:t>
                </a:r>
                <a:r>
                  <a:rPr lang="en-GB" dirty="0">
                    <a:sym typeface="Symbol"/>
                  </a:rPr>
                  <a:t>  (</a:t>
                </a:r>
                <a:r>
                  <a:rPr lang="en-GB" i="1" dirty="0">
                    <a:sym typeface="Symbol"/>
                  </a:rPr>
                  <a:t>x , y </a:t>
                </a:r>
                <a:r>
                  <a:rPr lang="en-GB" dirty="0">
                    <a:sym typeface="Symbol"/>
                  </a:rPr>
                  <a:t>)</a:t>
                </a:r>
              </a:p>
              <a:p>
                <a:r>
                  <a:rPr lang="en-GB" dirty="0" err="1">
                    <a:sym typeface="Symbol"/>
                  </a:rPr>
                  <a:t>lle</a:t>
                </a:r>
                <a:r>
                  <a:rPr lang="en-GB" dirty="0">
                    <a:sym typeface="Symbol"/>
                  </a:rPr>
                  <a:t> </a:t>
                </a:r>
                <a:r>
                  <a:rPr lang="en-GB" dirty="0" err="1">
                    <a:sym typeface="Symbol"/>
                  </a:rPr>
                  <a:t>mae</a:t>
                </a:r>
                <a:endParaRPr lang="en-GB" dirty="0">
                  <a:sym typeface="Symbol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/>
                          <a:sym typeface="Symbol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ym typeface="Symbol"/>
                </a:endParaRP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1" y="3861048"/>
                <a:ext cx="4512551" cy="2216504"/>
              </a:xfrm>
              <a:prstGeom prst="rect">
                <a:avLst/>
              </a:prstGeom>
              <a:blipFill>
                <a:blip r:embed="rId3"/>
                <a:stretch>
                  <a:fillRect l="-1216" t="-1374" r="-405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959057" y="1790856"/>
                <a:ext cx="5325294" cy="5140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vertJc m:val="bot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  <a:sym typeface="Symbol"/>
                            </a:rPr>
                            <m:t>cylchdro</m:t>
                          </m:r>
                          <m:r>
                            <a:rPr lang="en-GB" sz="1400">
                              <a:latin typeface="Cambria Math" panose="02040503050406030204" pitchFamily="18" charset="0"/>
                              <a:sym typeface="Symbol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  <a:sym typeface="Symbol"/>
                            </a:rPr>
                            <m:t>gwrthglocwedd</m:t>
                          </m:r>
                          <m:r>
                            <m:rPr>
                              <m:nor/>
                            </m:rPr>
                            <a:rPr lang="en-GB" sz="1400" b="0" i="0" smtClean="0">
                              <a:latin typeface="Cambria Math" panose="02040503050406030204" pitchFamily="18" charset="0"/>
                              <a:sym typeface="Symbol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1400">
                              <a:latin typeface="Cambria Math"/>
                            </a:rPr>
                            <m:t>90</m:t>
                          </m:r>
                          <m:r>
                            <a:rPr lang="en-GB" sz="1400" i="1">
                              <a:latin typeface="Cambria Math"/>
                              <a:sym typeface="Symbol"/>
                            </a:rPr>
                            <m:t> </m:t>
                          </m:r>
                        </m:e>
                      </m:groupCh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3−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057" y="1790856"/>
                <a:ext cx="5325294" cy="514051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197303" y="2277608"/>
                <a:ext cx="3348545" cy="577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vertJc m:val="bot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nor/>
                            </m:rPr>
                            <a:rPr lang="en-GB" sz="1400">
                              <a:latin typeface="Cambria Math"/>
                            </a:rPr>
                            <m:t>tra</m:t>
                          </m:r>
                          <m:r>
                            <m:rPr>
                              <m:nor/>
                            </m:rPr>
                            <a:rPr lang="en-GB" sz="1400" b="0" i="0" smtClean="0">
                              <a:latin typeface="Cambria Math"/>
                            </a:rPr>
                            <m:t>wsfudiad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14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400" i="1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groupCh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3−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5−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303" y="2277608"/>
                <a:ext cx="3348545" cy="5772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4114" y="3141364"/>
                <a:ext cx="8007081" cy="572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/>
                  <a:t>Disgrifir</a:t>
                </a:r>
                <a:r>
                  <a:rPr lang="en-GB" dirty="0"/>
                  <a:t> </a:t>
                </a:r>
                <a:r>
                  <a:rPr lang="en-GB" dirty="0" err="1"/>
                  <a:t>cylchdro</a:t>
                </a:r>
                <a:r>
                  <a:rPr lang="en-GB" dirty="0"/>
                  <a:t> 90</a:t>
                </a:r>
                <a:r>
                  <a:rPr lang="en-GB" dirty="0">
                    <a:sym typeface="Symbol"/>
                  </a:rPr>
                  <a:t> o </a:t>
                </a:r>
                <a:r>
                  <a:rPr lang="en-GB" dirty="0" err="1">
                    <a:sym typeface="Symbol"/>
                  </a:rPr>
                  <a:t>amgylch</a:t>
                </a:r>
                <a:r>
                  <a:rPr lang="en-GB" dirty="0">
                    <a:sym typeface="Symbol"/>
                  </a:rPr>
                  <a:t> y </a:t>
                </a:r>
                <a:r>
                  <a:rPr lang="en-GB" dirty="0" err="1">
                    <a:sym typeface="Symbol"/>
                  </a:rPr>
                  <a:t>pwynt</a:t>
                </a:r>
                <a:r>
                  <a:rPr lang="en-GB" dirty="0">
                    <a:sym typeface="Symbol"/>
                  </a:rPr>
                  <a:t> (2,3) gan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/>
                      </a:rPr>
                      <m:t> 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5−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+1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ym typeface="Symbol"/>
                  </a:rPr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14" y="3141364"/>
                <a:ext cx="8007081" cy="572208"/>
              </a:xfrm>
              <a:prstGeom prst="rect">
                <a:avLst/>
              </a:prstGeom>
              <a:blipFill>
                <a:blip r:embed="rId6"/>
                <a:stretch>
                  <a:fillRect l="-609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2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A71D8D91582F47857D4DB711C947B5" ma:contentTypeVersion="6" ma:contentTypeDescription="Create a new document." ma:contentTypeScope="" ma:versionID="8752a85ec0fa8be0c34aad3c70f108ea">
  <xsd:schema xmlns:xsd="http://www.w3.org/2001/XMLSchema" xmlns:xs="http://www.w3.org/2001/XMLSchema" xmlns:p="http://schemas.microsoft.com/office/2006/metadata/properties" xmlns:ns2="f208bba4-8f1d-4f2d-813a-1348873e8cb3" targetNamespace="http://schemas.microsoft.com/office/2006/metadata/properties" ma:root="true" ma:fieldsID="1cecf22fed2c9c556413ce4fcba1b593" ns2:_="">
    <xsd:import namespace="f208bba4-8f1d-4f2d-813a-1348873e8c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8bba4-8f1d-4f2d-813a-1348873e8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244494-67B4-4D91-8976-2EA37A995A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2CCFDB-D889-43F3-9BF1-E2129100D4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08bba4-8f1d-4f2d-813a-1348873e8c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10D2C3-E9DE-4432-A689-A879EBBBBB4E}">
  <ds:schemaRefs>
    <ds:schemaRef ds:uri="http://schemas.microsoft.com/office/2006/documentManagement/types"/>
    <ds:schemaRef ds:uri="http://www.w3.org/XML/1998/namespace"/>
    <ds:schemaRef ds:uri="f208bba4-8f1d-4f2d-813a-1348873e8cb3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344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Sanders</dc:creator>
  <cp:lastModifiedBy>Janet</cp:lastModifiedBy>
  <cp:revision>15</cp:revision>
  <dcterms:created xsi:type="dcterms:W3CDTF">2021-07-08T14:25:02Z</dcterms:created>
  <dcterms:modified xsi:type="dcterms:W3CDTF">2021-09-05T11:01:54Z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0x01010030A71D8D91582F47857D4DB711C947B5</vt:lpwstr>
  </property>
</Properties>
</file>