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8" r:id="rId2"/>
    <p:sldId id="267" r:id="rId3"/>
    <p:sldId id="270" r:id="rId4"/>
    <p:sldId id="268" r:id="rId5"/>
    <p:sldId id="269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8" r:id="rId19"/>
    <p:sldId id="284" r:id="rId20"/>
    <p:sldId id="285" r:id="rId21"/>
    <p:sldId id="286" r:id="rId22"/>
    <p:sldId id="287" r:id="rId23"/>
    <p:sldId id="289" r:id="rId2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4625C8-39B1-7445-9474-C4CA62D2843D}" v="1160" dt="2021-07-30T08:01:09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4694"/>
  </p:normalViewPr>
  <p:slideViewPr>
    <p:cSldViewPr snapToGrid="0" snapToObjects="1">
      <p:cViewPr varScale="1">
        <p:scale>
          <a:sx n="148" d="100"/>
          <a:sy n="148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13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Lovett" userId="ad77c33e-ce56-4189-a1fa-c555e07f9386" providerId="ADAL" clId="{EA4625C8-39B1-7445-9474-C4CA62D2843D}"/>
    <pc:docChg chg="custSel addSld delSld modSld">
      <pc:chgData name="Alice Lovett" userId="ad77c33e-ce56-4189-a1fa-c555e07f9386" providerId="ADAL" clId="{EA4625C8-39B1-7445-9474-C4CA62D2843D}" dt="2021-07-30T08:01:09.493" v="85" actId="20577"/>
      <pc:docMkLst>
        <pc:docMk/>
      </pc:docMkLst>
      <pc:sldChg chg="modSp mod">
        <pc:chgData name="Alice Lovett" userId="ad77c33e-ce56-4189-a1fa-c555e07f9386" providerId="ADAL" clId="{EA4625C8-39B1-7445-9474-C4CA62D2843D}" dt="2021-07-30T07:38:14.349" v="13" actId="20577"/>
        <pc:sldMkLst>
          <pc:docMk/>
          <pc:sldMk cId="4208523722" sldId="283"/>
        </pc:sldMkLst>
        <pc:spChg chg="mod">
          <ac:chgData name="Alice Lovett" userId="ad77c33e-ce56-4189-a1fa-c555e07f9386" providerId="ADAL" clId="{EA4625C8-39B1-7445-9474-C4CA62D2843D}" dt="2021-07-30T07:38:14.349" v="13" actId="20577"/>
          <ac:spMkLst>
            <pc:docMk/>
            <pc:sldMk cId="4208523722" sldId="283"/>
            <ac:spMk id="68" creationId="{C17413D8-F3AE-9F49-AFF9-ED3EDB1DD948}"/>
          </ac:spMkLst>
        </pc:spChg>
      </pc:sldChg>
      <pc:sldChg chg="modSp mod">
        <pc:chgData name="Alice Lovett" userId="ad77c33e-ce56-4189-a1fa-c555e07f9386" providerId="ADAL" clId="{EA4625C8-39B1-7445-9474-C4CA62D2843D}" dt="2021-07-30T07:39:47.984" v="15" actId="20577"/>
        <pc:sldMkLst>
          <pc:docMk/>
          <pc:sldMk cId="2039595413" sldId="284"/>
        </pc:sldMkLst>
        <pc:spChg chg="mod">
          <ac:chgData name="Alice Lovett" userId="ad77c33e-ce56-4189-a1fa-c555e07f9386" providerId="ADAL" clId="{EA4625C8-39B1-7445-9474-C4CA62D2843D}" dt="2021-07-30T07:39:47.984" v="15" actId="20577"/>
          <ac:spMkLst>
            <pc:docMk/>
            <pc:sldMk cId="2039595413" sldId="284"/>
            <ac:spMk id="81" creationId="{EC69A971-FA69-9B43-AD7B-557A47BAE2AB}"/>
          </ac:spMkLst>
        </pc:spChg>
      </pc:sldChg>
      <pc:sldChg chg="modSp">
        <pc:chgData name="Alice Lovett" userId="ad77c33e-ce56-4189-a1fa-c555e07f9386" providerId="ADAL" clId="{EA4625C8-39B1-7445-9474-C4CA62D2843D}" dt="2021-07-30T07:41:59.142" v="74" actId="20577"/>
        <pc:sldMkLst>
          <pc:docMk/>
          <pc:sldMk cId="3537713571" sldId="285"/>
        </pc:sldMkLst>
        <pc:spChg chg="mod">
          <ac:chgData name="Alice Lovett" userId="ad77c33e-ce56-4189-a1fa-c555e07f9386" providerId="ADAL" clId="{EA4625C8-39B1-7445-9474-C4CA62D2843D}" dt="2021-07-30T07:41:59.142" v="74" actId="20577"/>
          <ac:spMkLst>
            <pc:docMk/>
            <pc:sldMk cId="3537713571" sldId="285"/>
            <ac:spMk id="71" creationId="{B5FCD432-AD37-E54A-8440-564F47406250}"/>
          </ac:spMkLst>
        </pc:spChg>
      </pc:sldChg>
      <pc:sldChg chg="modSp mod">
        <pc:chgData name="Alice Lovett" userId="ad77c33e-ce56-4189-a1fa-c555e07f9386" providerId="ADAL" clId="{EA4625C8-39B1-7445-9474-C4CA62D2843D}" dt="2021-07-30T07:43:59.557" v="82" actId="20577"/>
        <pc:sldMkLst>
          <pc:docMk/>
          <pc:sldMk cId="350145597" sldId="286"/>
        </pc:sldMkLst>
        <pc:spChg chg="mod">
          <ac:chgData name="Alice Lovett" userId="ad77c33e-ce56-4189-a1fa-c555e07f9386" providerId="ADAL" clId="{EA4625C8-39B1-7445-9474-C4CA62D2843D}" dt="2021-07-30T07:43:59.557" v="82" actId="20577"/>
          <ac:spMkLst>
            <pc:docMk/>
            <pc:sldMk cId="350145597" sldId="286"/>
            <ac:spMk id="53" creationId="{EEDFF231-1FE4-1F48-9D16-8F1E623A9E96}"/>
          </ac:spMkLst>
        </pc:spChg>
      </pc:sldChg>
      <pc:sldChg chg="addSp modSp mod">
        <pc:chgData name="Alice Lovett" userId="ad77c33e-ce56-4189-a1fa-c555e07f9386" providerId="ADAL" clId="{EA4625C8-39B1-7445-9474-C4CA62D2843D}" dt="2021-07-30T07:46:20.627" v="84" actId="20577"/>
        <pc:sldMkLst>
          <pc:docMk/>
          <pc:sldMk cId="1957582716" sldId="287"/>
        </pc:sldMkLst>
        <pc:spChg chg="add mod">
          <ac:chgData name="Alice Lovett" userId="ad77c33e-ce56-4189-a1fa-c555e07f9386" providerId="ADAL" clId="{EA4625C8-39B1-7445-9474-C4CA62D2843D}" dt="2021-07-29T07:17:08.120" v="7" actId="1076"/>
          <ac:spMkLst>
            <pc:docMk/>
            <pc:sldMk cId="1957582716" sldId="287"/>
            <ac:spMk id="67" creationId="{630F935A-4524-E94E-8EC7-E340006F72E1}"/>
          </ac:spMkLst>
        </pc:spChg>
        <pc:spChg chg="mod">
          <ac:chgData name="Alice Lovett" userId="ad77c33e-ce56-4189-a1fa-c555e07f9386" providerId="ADAL" clId="{EA4625C8-39B1-7445-9474-C4CA62D2843D}" dt="2021-07-29T07:17:02.694" v="6" actId="20577"/>
          <ac:spMkLst>
            <pc:docMk/>
            <pc:sldMk cId="1957582716" sldId="287"/>
            <ac:spMk id="109" creationId="{7565CE35-D42B-4E44-BE68-0F5A28EBB4C4}"/>
          </ac:spMkLst>
        </pc:spChg>
        <pc:spChg chg="mod">
          <ac:chgData name="Alice Lovett" userId="ad77c33e-ce56-4189-a1fa-c555e07f9386" providerId="ADAL" clId="{EA4625C8-39B1-7445-9474-C4CA62D2843D}" dt="2021-07-29T07:17:02.694" v="6" actId="20577"/>
          <ac:spMkLst>
            <pc:docMk/>
            <pc:sldMk cId="1957582716" sldId="287"/>
            <ac:spMk id="110" creationId="{72626922-6828-3A41-81F0-2AE722DA4A15}"/>
          </ac:spMkLst>
        </pc:spChg>
        <pc:spChg chg="mod">
          <ac:chgData name="Alice Lovett" userId="ad77c33e-ce56-4189-a1fa-c555e07f9386" providerId="ADAL" clId="{EA4625C8-39B1-7445-9474-C4CA62D2843D}" dt="2021-07-29T07:17:02.694" v="6" actId="20577"/>
          <ac:spMkLst>
            <pc:docMk/>
            <pc:sldMk cId="1957582716" sldId="287"/>
            <ac:spMk id="111" creationId="{70151151-606B-CF4B-99BE-0DC37AC76D23}"/>
          </ac:spMkLst>
        </pc:spChg>
        <pc:spChg chg="mod">
          <ac:chgData name="Alice Lovett" userId="ad77c33e-ce56-4189-a1fa-c555e07f9386" providerId="ADAL" clId="{EA4625C8-39B1-7445-9474-C4CA62D2843D}" dt="2021-07-29T07:17:02.694" v="6" actId="20577"/>
          <ac:spMkLst>
            <pc:docMk/>
            <pc:sldMk cId="1957582716" sldId="287"/>
            <ac:spMk id="112" creationId="{580181CC-0537-B646-83DD-9E8B5B764EA5}"/>
          </ac:spMkLst>
        </pc:spChg>
        <pc:spChg chg="mod">
          <ac:chgData name="Alice Lovett" userId="ad77c33e-ce56-4189-a1fa-c555e07f9386" providerId="ADAL" clId="{EA4625C8-39B1-7445-9474-C4CA62D2843D}" dt="2021-07-30T07:45:40.917" v="83" actId="790"/>
          <ac:spMkLst>
            <pc:docMk/>
            <pc:sldMk cId="1957582716" sldId="287"/>
            <ac:spMk id="119" creationId="{4CE6047E-A469-024D-81D2-2402DA3C3444}"/>
          </ac:spMkLst>
        </pc:spChg>
        <pc:spChg chg="mod">
          <ac:chgData name="Alice Lovett" userId="ad77c33e-ce56-4189-a1fa-c555e07f9386" providerId="ADAL" clId="{EA4625C8-39B1-7445-9474-C4CA62D2843D}" dt="2021-07-30T07:46:20.627" v="84" actId="20577"/>
          <ac:spMkLst>
            <pc:docMk/>
            <pc:sldMk cId="1957582716" sldId="287"/>
            <ac:spMk id="120" creationId="{067A374F-4B89-494E-9D4C-9FAD3ECAF287}"/>
          </ac:spMkLst>
        </pc:spChg>
        <pc:grpChg chg="mod">
          <ac:chgData name="Alice Lovett" userId="ad77c33e-ce56-4189-a1fa-c555e07f9386" providerId="ADAL" clId="{EA4625C8-39B1-7445-9474-C4CA62D2843D}" dt="2021-07-29T07:17:02.694" v="6" actId="20577"/>
          <ac:grpSpMkLst>
            <pc:docMk/>
            <pc:sldMk cId="1957582716" sldId="287"/>
            <ac:grpSpMk id="108" creationId="{C7DA892E-CEEF-F049-A8B9-660BE7D5F916}"/>
          </ac:grpSpMkLst>
        </pc:grpChg>
      </pc:sldChg>
      <pc:sldChg chg="modSp">
        <pc:chgData name="Alice Lovett" userId="ad77c33e-ce56-4189-a1fa-c555e07f9386" providerId="ADAL" clId="{EA4625C8-39B1-7445-9474-C4CA62D2843D}" dt="2021-07-30T08:01:09.493" v="85" actId="20577"/>
        <pc:sldMkLst>
          <pc:docMk/>
          <pc:sldMk cId="3519935934" sldId="289"/>
        </pc:sldMkLst>
        <pc:spChg chg="mod">
          <ac:chgData name="Alice Lovett" userId="ad77c33e-ce56-4189-a1fa-c555e07f9386" providerId="ADAL" clId="{EA4625C8-39B1-7445-9474-C4CA62D2843D}" dt="2021-07-30T08:01:09.493" v="85" actId="20577"/>
          <ac:spMkLst>
            <pc:docMk/>
            <pc:sldMk cId="3519935934" sldId="289"/>
            <ac:spMk id="9" creationId="{ACA1BA22-3AAB-FF45-938B-11A5F3B30707}"/>
          </ac:spMkLst>
        </pc:spChg>
      </pc:sldChg>
      <pc:sldChg chg="delSp modSp add del mod">
        <pc:chgData name="Alice Lovett" userId="ad77c33e-ce56-4189-a1fa-c555e07f9386" providerId="ADAL" clId="{EA4625C8-39B1-7445-9474-C4CA62D2843D}" dt="2021-07-30T07:38:16.646" v="14" actId="2696"/>
        <pc:sldMkLst>
          <pc:docMk/>
          <pc:sldMk cId="373437955" sldId="290"/>
        </pc:sldMkLst>
        <pc:spChg chg="del">
          <ac:chgData name="Alice Lovett" userId="ad77c33e-ce56-4189-a1fa-c555e07f9386" providerId="ADAL" clId="{EA4625C8-39B1-7445-9474-C4CA62D2843D}" dt="2021-07-30T07:36:56.994" v="9" actId="478"/>
          <ac:spMkLst>
            <pc:docMk/>
            <pc:sldMk cId="373437955" sldId="290"/>
            <ac:spMk id="52" creationId="{2FA52476-9DC0-324E-AA7C-868A1FE8C4E2}"/>
          </ac:spMkLst>
        </pc:spChg>
        <pc:spChg chg="mod">
          <ac:chgData name="Alice Lovett" userId="ad77c33e-ce56-4189-a1fa-c555e07f9386" providerId="ADAL" clId="{EA4625C8-39B1-7445-9474-C4CA62D2843D}" dt="2021-07-30T07:37:00.209" v="10" actId="1076"/>
          <ac:spMkLst>
            <pc:docMk/>
            <pc:sldMk cId="373437955" sldId="290"/>
            <ac:spMk id="56" creationId="{E42EA804-6815-814C-9BD2-9CCD1D9F64F8}"/>
          </ac:spMkLst>
        </pc:spChg>
        <pc:spChg chg="mod">
          <ac:chgData name="Alice Lovett" userId="ad77c33e-ce56-4189-a1fa-c555e07f9386" providerId="ADAL" clId="{EA4625C8-39B1-7445-9474-C4CA62D2843D}" dt="2021-07-30T07:37:00.209" v="10" actId="1076"/>
          <ac:spMkLst>
            <pc:docMk/>
            <pc:sldMk cId="373437955" sldId="290"/>
            <ac:spMk id="57" creationId="{9B95C57E-BC4F-B147-81F3-4DB424F9936D}"/>
          </ac:spMkLst>
        </pc:spChg>
        <pc:spChg chg="mod">
          <ac:chgData name="Alice Lovett" userId="ad77c33e-ce56-4189-a1fa-c555e07f9386" providerId="ADAL" clId="{EA4625C8-39B1-7445-9474-C4CA62D2843D}" dt="2021-07-30T07:37:00.209" v="10" actId="1076"/>
          <ac:spMkLst>
            <pc:docMk/>
            <pc:sldMk cId="373437955" sldId="290"/>
            <ac:spMk id="64" creationId="{1E8F6DCB-397B-7E44-8FAE-5BA69BAF15D4}"/>
          </ac:spMkLst>
        </pc:spChg>
        <pc:spChg chg="mod">
          <ac:chgData name="Alice Lovett" userId="ad77c33e-ce56-4189-a1fa-c555e07f9386" providerId="ADAL" clId="{EA4625C8-39B1-7445-9474-C4CA62D2843D}" dt="2021-07-30T07:37:00.209" v="10" actId="1076"/>
          <ac:spMkLst>
            <pc:docMk/>
            <pc:sldMk cId="373437955" sldId="290"/>
            <ac:spMk id="65" creationId="{9321A055-BE22-764E-B08C-EFC21E7455B1}"/>
          </ac:spMkLst>
        </pc:spChg>
        <pc:picChg chg="mod">
          <ac:chgData name="Alice Lovett" userId="ad77c33e-ce56-4189-a1fa-c555e07f9386" providerId="ADAL" clId="{EA4625C8-39B1-7445-9474-C4CA62D2843D}" dt="2021-07-30T07:37:00.209" v="10" actId="1076"/>
          <ac:picMkLst>
            <pc:docMk/>
            <pc:sldMk cId="373437955" sldId="290"/>
            <ac:picMk id="4" creationId="{E2329F61-818B-2242-92C9-521D040FB4AF}"/>
          </ac:picMkLst>
        </pc:picChg>
      </pc:sldChg>
      <pc:sldChg chg="modSp add del mod">
        <pc:chgData name="Alice Lovett" userId="ad77c33e-ce56-4189-a1fa-c555e07f9386" providerId="ADAL" clId="{EA4625C8-39B1-7445-9474-C4CA62D2843D}" dt="2021-07-30T07:43:04.865" v="80" actId="2696"/>
        <pc:sldMkLst>
          <pc:docMk/>
          <pc:sldMk cId="2506937783" sldId="290"/>
        </pc:sldMkLst>
        <pc:spChg chg="mod">
          <ac:chgData name="Alice Lovett" userId="ad77c33e-ce56-4189-a1fa-c555e07f9386" providerId="ADAL" clId="{EA4625C8-39B1-7445-9474-C4CA62D2843D}" dt="2021-07-30T07:42:18.596" v="77" actId="1076"/>
          <ac:spMkLst>
            <pc:docMk/>
            <pc:sldMk cId="2506937783" sldId="290"/>
            <ac:spMk id="52" creationId="{A2339DA4-512F-1B4C-AAB7-3DB78F488398}"/>
          </ac:spMkLst>
        </pc:spChg>
        <pc:spChg chg="mod">
          <ac:chgData name="Alice Lovett" userId="ad77c33e-ce56-4189-a1fa-c555e07f9386" providerId="ADAL" clId="{EA4625C8-39B1-7445-9474-C4CA62D2843D}" dt="2021-07-30T07:42:21.645" v="79" actId="1076"/>
          <ac:spMkLst>
            <pc:docMk/>
            <pc:sldMk cId="2506937783" sldId="290"/>
            <ac:spMk id="53" creationId="{EEDFF231-1FE4-1F48-9D16-8F1E623A9E96}"/>
          </ac:spMkLst>
        </pc:spChg>
        <pc:spChg chg="mod">
          <ac:chgData name="Alice Lovett" userId="ad77c33e-ce56-4189-a1fa-c555e07f9386" providerId="ADAL" clId="{EA4625C8-39B1-7445-9474-C4CA62D2843D}" dt="2021-07-30T07:42:20.103" v="78" actId="1076"/>
          <ac:spMkLst>
            <pc:docMk/>
            <pc:sldMk cId="2506937783" sldId="290"/>
            <ac:spMk id="54" creationId="{37E35641-E2A0-E046-9578-735EA3CB43EE}"/>
          </ac:spMkLst>
        </pc:spChg>
      </pc:sldChg>
      <pc:sldChg chg="delSp modSp add del mod">
        <pc:chgData name="Alice Lovett" userId="ad77c33e-ce56-4189-a1fa-c555e07f9386" providerId="ADAL" clId="{EA4625C8-39B1-7445-9474-C4CA62D2843D}" dt="2021-07-30T07:42:01.364" v="75" actId="2696"/>
        <pc:sldMkLst>
          <pc:docMk/>
          <pc:sldMk cId="3289698362" sldId="290"/>
        </pc:sldMkLst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2" creationId="{6854493E-EC44-6144-BF80-E5820249C8C7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2" creationId="{1E7316AC-95AF-0E44-B06A-0F7E68B548D2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3" creationId="{8CBD7D01-A3D9-F843-BDF2-66DC99CA9646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4" creationId="{E9BFC9D9-267D-0C4E-B19E-0B141DB86AD1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5" creationId="{0454067C-021A-BE4C-9813-7DF91966559B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6" creationId="{08C3EABB-062F-104C-9AC7-002CD3FAF465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7" creationId="{A5F0CF2F-322B-2E48-BAE8-8B415229235A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8" creationId="{4BC09F1E-FD6B-7447-A235-289B49630B5B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39" creationId="{2AD87B12-80DF-D648-B177-C43C18A43744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0" creationId="{B677063A-31A2-DD49-A308-6B5B486871A7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1" creationId="{1DA117A0-3454-794F-A558-284797EAC0B6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2" creationId="{2247819D-CFB9-C245-92DB-858A43DF2092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3" creationId="{E4CF5665-5B32-8042-B5A9-2F00FE0D4B1A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4" creationId="{5A05BA29-BFD4-6E43-AE58-D673CB042D9D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5" creationId="{A81E7F97-D3C4-844C-B2C1-BDB87E7FF55F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6" creationId="{565162DF-FE8D-874A-AD7E-88864D1CBDA5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7" creationId="{B5306549-BABA-924D-B39C-6A917281A9E6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48" creationId="{46320845-50E0-D445-B79E-C316E1A0DD06}"/>
          </ac:spMkLst>
        </pc:spChg>
        <pc:spChg chg="del">
          <ac:chgData name="Alice Lovett" userId="ad77c33e-ce56-4189-a1fa-c555e07f9386" providerId="ADAL" clId="{EA4625C8-39B1-7445-9474-C4CA62D2843D}" dt="2021-07-30T07:40:32.894" v="21" actId="478"/>
          <ac:spMkLst>
            <pc:docMk/>
            <pc:sldMk cId="3289698362" sldId="290"/>
            <ac:spMk id="49" creationId="{6C83D567-77F5-F045-8EE3-1E5621EFA255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50" creationId="{8300A0ED-5BF5-2B46-B17F-5176E8105473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51" creationId="{71BE8586-9277-8841-9B44-68B70ADAE3F6}"/>
          </ac:spMkLst>
        </pc:spChg>
        <pc:spChg chg="mod">
          <ac:chgData name="Alice Lovett" userId="ad77c33e-ce56-4189-a1fa-c555e07f9386" providerId="ADAL" clId="{EA4625C8-39B1-7445-9474-C4CA62D2843D}" dt="2021-07-30T07:40:36.873" v="22" actId="1076"/>
          <ac:spMkLst>
            <pc:docMk/>
            <pc:sldMk cId="3289698362" sldId="290"/>
            <ac:spMk id="52" creationId="{0DC2ED1F-68D7-1B41-8011-B0F75AD9BAC7}"/>
          </ac:spMkLst>
        </pc:spChg>
        <pc:spChg chg="mod">
          <ac:chgData name="Alice Lovett" userId="ad77c33e-ce56-4189-a1fa-c555e07f9386" providerId="ADAL" clId="{EA4625C8-39B1-7445-9474-C4CA62D2843D}" dt="2021-07-30T07:40:36.873" v="22" actId="1076"/>
          <ac:spMkLst>
            <pc:docMk/>
            <pc:sldMk cId="3289698362" sldId="290"/>
            <ac:spMk id="53" creationId="{7714D443-6600-1941-8AF2-A47D1C081A27}"/>
          </ac:spMkLst>
        </pc:spChg>
        <pc:spChg chg="mod">
          <ac:chgData name="Alice Lovett" userId="ad77c33e-ce56-4189-a1fa-c555e07f9386" providerId="ADAL" clId="{EA4625C8-39B1-7445-9474-C4CA62D2843D}" dt="2021-07-30T07:40:36.873" v="22" actId="1076"/>
          <ac:spMkLst>
            <pc:docMk/>
            <pc:sldMk cId="3289698362" sldId="290"/>
            <ac:spMk id="54" creationId="{2C8B0380-2C9D-A049-A31E-FFA3780A1953}"/>
          </ac:spMkLst>
        </pc:spChg>
        <pc:spChg chg="mod">
          <ac:chgData name="Alice Lovett" userId="ad77c33e-ce56-4189-a1fa-c555e07f9386" providerId="ADAL" clId="{EA4625C8-39B1-7445-9474-C4CA62D2843D}" dt="2021-07-30T07:40:36.873" v="22" actId="1076"/>
          <ac:spMkLst>
            <pc:docMk/>
            <pc:sldMk cId="3289698362" sldId="290"/>
            <ac:spMk id="55" creationId="{6E84F6E3-7B3F-4C44-A4BE-A611D0047099}"/>
          </ac:spMkLst>
        </pc:spChg>
        <pc:spChg chg="mod">
          <ac:chgData name="Alice Lovett" userId="ad77c33e-ce56-4189-a1fa-c555e07f9386" providerId="ADAL" clId="{EA4625C8-39B1-7445-9474-C4CA62D2843D}" dt="2021-07-30T07:40:36.873" v="22" actId="1076"/>
          <ac:spMkLst>
            <pc:docMk/>
            <pc:sldMk cId="3289698362" sldId="290"/>
            <ac:spMk id="56" creationId="{D4CDF120-E56C-2B47-A096-4C88469D609F}"/>
          </ac:spMkLst>
        </pc:spChg>
        <pc:spChg chg="mod">
          <ac:chgData name="Alice Lovett" userId="ad77c33e-ce56-4189-a1fa-c555e07f9386" providerId="ADAL" clId="{EA4625C8-39B1-7445-9474-C4CA62D2843D}" dt="2021-07-30T07:40:53.601" v="69" actId="20577"/>
          <ac:spMkLst>
            <pc:docMk/>
            <pc:sldMk cId="3289698362" sldId="290"/>
            <ac:spMk id="57" creationId="{A3AE40C6-2033-3348-B574-FA95249B2111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58" creationId="{9E9AE26C-6B3B-3C44-8B21-CE93D7836D18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59" creationId="{0DD05618-1543-654F-B63C-FBEDFCEA469F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0" creationId="{F2C90B6D-084B-7E48-8059-B6B081E8BB2D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1" creationId="{455AB4A4-AD79-FE4E-A798-CF79A14D2B3A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2" creationId="{92AAD1AE-C7B3-DD4F-8D7A-4CFFB8AC33B4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3" creationId="{5F044871-EB0A-5348-B43F-20657461E349}"/>
          </ac:spMkLst>
        </pc:spChg>
        <pc:spChg chg="mod">
          <ac:chgData name="Alice Lovett" userId="ad77c33e-ce56-4189-a1fa-c555e07f9386" providerId="ADAL" clId="{EA4625C8-39B1-7445-9474-C4CA62D2843D}" dt="2021-07-30T07:40:55.995" v="72" actId="20577"/>
          <ac:spMkLst>
            <pc:docMk/>
            <pc:sldMk cId="3289698362" sldId="290"/>
            <ac:spMk id="64" creationId="{3113A96F-F217-9E41-BC79-887F53EAEFE5}"/>
          </ac:spMkLst>
        </pc:spChg>
        <pc:spChg chg="mod">
          <ac:chgData name="Alice Lovett" userId="ad77c33e-ce56-4189-a1fa-c555e07f9386" providerId="ADAL" clId="{EA4625C8-39B1-7445-9474-C4CA62D2843D}" dt="2021-07-30T07:40:57.165" v="73" actId="20577"/>
          <ac:spMkLst>
            <pc:docMk/>
            <pc:sldMk cId="3289698362" sldId="290"/>
            <ac:spMk id="65" creationId="{8171D59C-5371-4240-BF5A-8759A70C8BB0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6" creationId="{39DFD8DB-EA74-D24B-AC6D-17DDDF74B52C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7" creationId="{252993F9-6110-924B-AFFA-C00BD4592A24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69" creationId="{BEEF7DDE-8B3B-9C4A-A1F2-82E9FFAE32C6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72" creationId="{7275DA60-FB2A-FC43-AC1A-126E2A425CF7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73" creationId="{3EEC75EC-BB71-CD46-AA0A-224764079B5A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74" creationId="{6FB8870B-ADA0-1B4C-BD3B-029398DEA919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75" creationId="{79A788A8-3404-1345-9439-817B10C225C5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77" creationId="{6775D0B9-5471-9044-B271-5DBE2B1B9E64}"/>
          </ac:spMkLst>
        </pc:spChg>
        <pc:spChg chg="del">
          <ac:chgData name="Alice Lovett" userId="ad77c33e-ce56-4189-a1fa-c555e07f9386" providerId="ADAL" clId="{EA4625C8-39B1-7445-9474-C4CA62D2843D}" dt="2021-07-30T07:40:31.006" v="20" actId="478"/>
          <ac:spMkLst>
            <pc:docMk/>
            <pc:sldMk cId="3289698362" sldId="290"/>
            <ac:spMk id="80" creationId="{CD9F40D9-72F6-5A4F-B0D4-0A2919D9E96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CAB0-5919-8840-BC96-90F349FCAE40}" type="datetimeFigureOut">
              <a:rPr lang="en-US" smtClean="0"/>
              <a:t>7/30/21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98F6E-3A04-4445-A015-9BFBB897D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3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60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0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94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66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0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7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29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9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80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2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781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2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13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6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93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78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69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198F6E-3A04-4445-A015-9BFBB897D4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5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7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2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4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5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4331-03E2-904F-BBD8-0BD10E7B3D6D}" type="datetimeFigureOut">
              <a:rPr lang="en-US" smtClean="0"/>
              <a:t>7/30/21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5C66-6F52-0748-97CB-33FE9D44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6.png"/><Relationship Id="rId21" Type="http://schemas.openxmlformats.org/officeDocument/2006/relationships/image" Target="../media/image41.png"/><Relationship Id="rId34" Type="http://schemas.openxmlformats.org/officeDocument/2006/relationships/image" Target="../media/image54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33" Type="http://schemas.openxmlformats.org/officeDocument/2006/relationships/image" Target="../media/image53.png"/><Relationship Id="rId38" Type="http://schemas.openxmlformats.org/officeDocument/2006/relationships/image" Target="../media/image57.png"/><Relationship Id="rId2" Type="http://schemas.openxmlformats.org/officeDocument/2006/relationships/notesSlide" Target="../notesSlides/notesSlide21.xml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29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32" Type="http://schemas.openxmlformats.org/officeDocument/2006/relationships/image" Target="../media/image52.png"/><Relationship Id="rId37" Type="http://schemas.openxmlformats.org/officeDocument/2006/relationships/image" Target="../media/image56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28" Type="http://schemas.openxmlformats.org/officeDocument/2006/relationships/image" Target="../media/image48.png"/><Relationship Id="rId36" Type="http://schemas.openxmlformats.org/officeDocument/2006/relationships/image" Target="../media/image550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31" Type="http://schemas.openxmlformats.org/officeDocument/2006/relationships/image" Target="../media/image51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Relationship Id="rId35" Type="http://schemas.openxmlformats.org/officeDocument/2006/relationships/image" Target="../media/image55.png"/><Relationship Id="rId8" Type="http://schemas.openxmlformats.org/officeDocument/2006/relationships/image" Target="../media/image28.png"/><Relationship Id="rId3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11E61E42-C201-0C40-B0D6-FF3C8A0FC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736" y="4674333"/>
            <a:ext cx="4685264" cy="20871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4247317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Week 3</a:t>
            </a:r>
          </a:p>
          <a:p>
            <a:endParaRPr lang="en-GB" dirty="0"/>
          </a:p>
          <a:p>
            <a:r>
              <a:rPr lang="en-GB" sz="2000" b="1" dirty="0">
                <a:solidFill>
                  <a:srgbClr val="00B050"/>
                </a:solidFill>
              </a:rPr>
              <a:t>2 challenges to work through this week! </a:t>
            </a: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>
                <a:solidFill>
                  <a:srgbClr val="00B050"/>
                </a:solidFill>
              </a:rPr>
              <a:t>A look into one of the most fascinating triangles ever! 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Followed by a classic type of puzzle with not much help! Sorry!</a:t>
            </a: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>
              <a:solidFill>
                <a:srgbClr val="FF0000"/>
              </a:solidFill>
            </a:endParaRPr>
          </a:p>
          <a:p>
            <a:endParaRPr lang="en-GB" sz="1400" b="1" dirty="0"/>
          </a:p>
          <a:p>
            <a:r>
              <a:rPr lang="en-GB" sz="2400" b="1" dirty="0"/>
              <a:t>For the 6 live online talks – look out for the email! Coming soon!</a:t>
            </a:r>
          </a:p>
          <a:p>
            <a:endParaRPr lang="en-GB" sz="1400" b="1" dirty="0"/>
          </a:p>
          <a:p>
            <a:br>
              <a:rPr lang="en-GB" sz="1400" b="1" dirty="0"/>
            </a:br>
            <a:br>
              <a:rPr lang="en-GB" sz="1400" b="1" dirty="0"/>
            </a:br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0A4BDF-5EE7-DE44-8651-72E8294223EA}"/>
              </a:ext>
            </a:extLst>
          </p:cNvPr>
          <p:cNvSpPr txBox="1"/>
          <p:nvPr/>
        </p:nvSpPr>
        <p:spPr>
          <a:xfrm rot="1021164">
            <a:off x="2457879" y="2144761"/>
            <a:ext cx="1411356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dirty="0">
                <a:solidFill>
                  <a:srgbClr val="FF0000">
                    <a:alpha val="38000"/>
                  </a:srgb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9248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6+15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15+20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20+15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15+6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6+1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01103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CD2503-00F9-3E43-BE2E-EBA5D5B5510D}"/>
              </a:ext>
            </a:extLst>
          </p:cNvPr>
          <p:cNvSpPr/>
          <p:nvPr/>
        </p:nvSpPr>
        <p:spPr>
          <a:xfrm>
            <a:off x="2406196" y="1295600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Now if we remove the zero bricks, we can see a pretty cool pattern.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0638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4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4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0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4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0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4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0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0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0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6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2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88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B4E894A-E18A-3346-840C-C97B42348416}"/>
              </a:ext>
            </a:extLst>
          </p:cNvPr>
          <p:cNvSpPr/>
          <p:nvPr/>
        </p:nvSpPr>
        <p:spPr>
          <a:xfrm>
            <a:off x="2406196" y="1295600"/>
            <a:ext cx="4953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The triangle is called Pascal’s Triangle.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It contains a wealth of mathematical wonders!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You could, of course, continue and make the triangle contain as many rows as you like.</a:t>
            </a:r>
          </a:p>
        </p:txBody>
      </p:sp>
    </p:spTree>
    <p:extLst>
      <p:ext uri="{BB962C8B-B14F-4D97-AF65-F5344CB8AC3E}">
        <p14:creationId xmlns:p14="http://schemas.microsoft.com/office/powerpoint/2010/main" val="92393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318F73-A696-7241-A444-4FF3EDFEF83E}"/>
              </a:ext>
            </a:extLst>
          </p:cNvPr>
          <p:cNvSpPr/>
          <p:nvPr/>
        </p:nvSpPr>
        <p:spPr>
          <a:xfrm>
            <a:off x="4295953" y="565275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Let us have a look at some of the wonders which are hidden within…</a:t>
            </a:r>
          </a:p>
        </p:txBody>
      </p:sp>
    </p:spTree>
    <p:extLst>
      <p:ext uri="{BB962C8B-B14F-4D97-AF65-F5344CB8AC3E}">
        <p14:creationId xmlns:p14="http://schemas.microsoft.com/office/powerpoint/2010/main" val="1035591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CD9B6E2-C418-EA4E-AABB-4704DA648DA8}"/>
              </a:ext>
            </a:extLst>
          </p:cNvPr>
          <p:cNvSpPr/>
          <p:nvPr/>
        </p:nvSpPr>
        <p:spPr>
          <a:xfrm>
            <a:off x="4295953" y="565275"/>
            <a:ext cx="4953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Always 1s down both sides.</a:t>
            </a:r>
          </a:p>
        </p:txBody>
      </p:sp>
    </p:spTree>
    <p:extLst>
      <p:ext uri="{BB962C8B-B14F-4D97-AF65-F5344CB8AC3E}">
        <p14:creationId xmlns:p14="http://schemas.microsoft.com/office/powerpoint/2010/main" val="3123036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B7EEB0-ED6F-9A47-ADCF-D24A8E464209}"/>
              </a:ext>
            </a:extLst>
          </p:cNvPr>
          <p:cNvSpPr/>
          <p:nvPr/>
        </p:nvSpPr>
        <p:spPr>
          <a:xfrm>
            <a:off x="4295953" y="565275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And the Natural numbers (counting numbers) are on the second diagonal. </a:t>
            </a:r>
          </a:p>
        </p:txBody>
      </p:sp>
    </p:spTree>
    <p:extLst>
      <p:ext uri="{BB962C8B-B14F-4D97-AF65-F5344CB8AC3E}">
        <p14:creationId xmlns:p14="http://schemas.microsoft.com/office/powerpoint/2010/main" val="84671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646FFC-6B14-8A42-8A2D-F3B6B6D3C472}"/>
              </a:ext>
            </a:extLst>
          </p:cNvPr>
          <p:cNvSpPr/>
          <p:nvPr/>
        </p:nvSpPr>
        <p:spPr>
          <a:xfrm>
            <a:off x="4295953" y="565275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Had you noticed it’s symmetrical?</a:t>
            </a:r>
          </a:p>
          <a:p>
            <a:r>
              <a:rPr lang="en-GB" b="1" dirty="0"/>
              <a:t>That’s right, every pattern will be there twice!</a:t>
            </a:r>
          </a:p>
        </p:txBody>
      </p:sp>
    </p:spTree>
    <p:extLst>
      <p:ext uri="{BB962C8B-B14F-4D97-AF65-F5344CB8AC3E}">
        <p14:creationId xmlns:p14="http://schemas.microsoft.com/office/powerpoint/2010/main" val="41757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29F61-818B-2242-92C9-521D040FB4A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5305" y="2122473"/>
            <a:ext cx="2973648" cy="814036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2FA52476-9DC0-324E-AA7C-868A1FE8C4E2}"/>
              </a:ext>
            </a:extLst>
          </p:cNvPr>
          <p:cNvSpPr/>
          <p:nvPr/>
        </p:nvSpPr>
        <p:spPr>
          <a:xfrm>
            <a:off x="4295953" y="565275"/>
            <a:ext cx="4953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On the third diagonal we have the Triangular numbers.</a:t>
            </a:r>
          </a:p>
          <a:p>
            <a:endParaRPr lang="en-GB" b="1" dirty="0"/>
          </a:p>
          <a:p>
            <a:r>
              <a:rPr lang="en-GB" b="1" dirty="0"/>
              <a:t>Triangular numbers are like square numbers, but rather than making squares, they make triangles…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42EA804-6815-814C-9BD2-9CCD1D9F64F8}"/>
              </a:ext>
            </a:extLst>
          </p:cNvPr>
          <p:cNvSpPr/>
          <p:nvPr/>
        </p:nvSpPr>
        <p:spPr>
          <a:xfrm>
            <a:off x="6181718" y="2927177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1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95C57E-BC4F-B147-81F3-4DB424F9936D}"/>
              </a:ext>
            </a:extLst>
          </p:cNvPr>
          <p:cNvSpPr/>
          <p:nvPr/>
        </p:nvSpPr>
        <p:spPr>
          <a:xfrm>
            <a:off x="6819027" y="2917940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3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E8F6DCB-397B-7E44-8FAE-5BA69BAF15D4}"/>
              </a:ext>
            </a:extLst>
          </p:cNvPr>
          <p:cNvSpPr/>
          <p:nvPr/>
        </p:nvSpPr>
        <p:spPr>
          <a:xfrm>
            <a:off x="7604118" y="2890231"/>
            <a:ext cx="382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6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321A055-BE22-764E-B08C-EFC21E7455B1}"/>
              </a:ext>
            </a:extLst>
          </p:cNvPr>
          <p:cNvSpPr/>
          <p:nvPr/>
        </p:nvSpPr>
        <p:spPr>
          <a:xfrm>
            <a:off x="8530613" y="2880994"/>
            <a:ext cx="557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10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B480A-984E-8C49-9AFE-BAAD64AD1F21}"/>
              </a:ext>
            </a:extLst>
          </p:cNvPr>
          <p:cNvSpPr/>
          <p:nvPr/>
        </p:nvSpPr>
        <p:spPr>
          <a:xfrm>
            <a:off x="4420015" y="5210574"/>
            <a:ext cx="4953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Using Pascal’s triangle or otherwise, explain in words the term-to-term rule for triangular numbers? </a:t>
            </a:r>
          </a:p>
          <a:p>
            <a:r>
              <a:rPr lang="en-GB" b="1" dirty="0">
                <a:solidFill>
                  <a:srgbClr val="00B050"/>
                </a:solidFill>
              </a:rPr>
              <a:t>What would be the term-to-term rule for square numbers 1, 4, 9, 16…?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17413D8-F3AE-9F49-AFF9-ED3EDB1DD948}"/>
              </a:ext>
            </a:extLst>
          </p:cNvPr>
          <p:cNvSpPr/>
          <p:nvPr/>
        </p:nvSpPr>
        <p:spPr>
          <a:xfrm>
            <a:off x="6620338" y="6476913"/>
            <a:ext cx="275267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answers on the Desmos activity (page 2) 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08523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DBDFF2-1DF3-AE41-842D-2B396396CE3E}"/>
                  </a:ext>
                </a:extLst>
              </p:cNvPr>
              <p:cNvSpPr txBox="1"/>
              <p:nvPr/>
            </p:nvSpPr>
            <p:spPr>
              <a:xfrm>
                <a:off x="4513809" y="1936764"/>
                <a:ext cx="87838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DBDFF2-1DF3-AE41-842D-2B396396C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809" y="1936764"/>
                <a:ext cx="878381" cy="283219"/>
              </a:xfrm>
              <a:prstGeom prst="rect">
                <a:avLst/>
              </a:prstGeom>
              <a:blipFill>
                <a:blip r:embed="rId3"/>
                <a:stretch>
                  <a:fillRect l="-5714" t="-4348" r="-285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28D9C-72A3-DA4D-AA28-42807AF0CCC1}"/>
                  </a:ext>
                </a:extLst>
              </p:cNvPr>
              <p:cNvSpPr txBox="1"/>
              <p:nvPr/>
            </p:nvSpPr>
            <p:spPr>
              <a:xfrm>
                <a:off x="4800069" y="2302248"/>
                <a:ext cx="101623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28D9C-72A3-DA4D-AA28-42807AF0C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069" y="2302248"/>
                <a:ext cx="1016239" cy="283219"/>
              </a:xfrm>
              <a:prstGeom prst="rect">
                <a:avLst/>
              </a:prstGeom>
              <a:blipFill>
                <a:blip r:embed="rId4"/>
                <a:stretch>
                  <a:fillRect l="-4938" t="-4348" r="-2469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9D2FD7-89EE-7F43-B7BD-C537A12AB86B}"/>
                  </a:ext>
                </a:extLst>
              </p:cNvPr>
              <p:cNvSpPr txBox="1"/>
              <p:nvPr/>
            </p:nvSpPr>
            <p:spPr>
              <a:xfrm>
                <a:off x="5224187" y="2667732"/>
                <a:ext cx="115409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𝟏𝟐𝟏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9D2FD7-89EE-7F43-B7BD-C537A12A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187" y="2667732"/>
                <a:ext cx="1154097" cy="283219"/>
              </a:xfrm>
              <a:prstGeom prst="rect">
                <a:avLst/>
              </a:prstGeom>
              <a:blipFill>
                <a:blip r:embed="rId5"/>
                <a:stretch>
                  <a:fillRect l="-4348" t="-8696" r="-108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21D54FE-DC35-E842-A1FE-D07010394B91}"/>
                  </a:ext>
                </a:extLst>
              </p:cNvPr>
              <p:cNvSpPr txBox="1"/>
              <p:nvPr/>
            </p:nvSpPr>
            <p:spPr>
              <a:xfrm>
                <a:off x="5648305" y="3033216"/>
                <a:ext cx="129195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𝟏𝟑𝟑𝟏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21D54FE-DC35-E842-A1FE-D07010394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05" y="3033216"/>
                <a:ext cx="1291957" cy="283219"/>
              </a:xfrm>
              <a:prstGeom prst="rect">
                <a:avLst/>
              </a:prstGeom>
              <a:blipFill>
                <a:blip r:embed="rId6"/>
                <a:stretch>
                  <a:fillRect l="-2913" t="-8696" r="-97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10E14B-D9C7-7B4A-B732-1F95298C6561}"/>
                  </a:ext>
                </a:extLst>
              </p:cNvPr>
              <p:cNvSpPr txBox="1"/>
              <p:nvPr/>
            </p:nvSpPr>
            <p:spPr>
              <a:xfrm>
                <a:off x="6072423" y="3398700"/>
                <a:ext cx="1429815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𝟏𝟒𝟔𝟒𝟏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10E14B-D9C7-7B4A-B732-1F95298C6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23" y="3398700"/>
                <a:ext cx="1429815" cy="282513"/>
              </a:xfrm>
              <a:prstGeom prst="rect">
                <a:avLst/>
              </a:prstGeom>
              <a:blipFill>
                <a:blip r:embed="rId7"/>
                <a:stretch>
                  <a:fillRect l="-3540" t="-4348" r="-885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99EC7F-6E41-4D42-9FB6-1B6C8BDED46A}"/>
                  </a:ext>
                </a:extLst>
              </p:cNvPr>
              <p:cNvSpPr txBox="1"/>
              <p:nvPr/>
            </p:nvSpPr>
            <p:spPr>
              <a:xfrm>
                <a:off x="6496541" y="3764184"/>
                <a:ext cx="1567673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𝟏𝟔𝟏𝟎𝟓𝟏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99EC7F-6E41-4D42-9FB6-1B6C8BDED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41" y="3764184"/>
                <a:ext cx="1567673" cy="287323"/>
              </a:xfrm>
              <a:prstGeom prst="rect">
                <a:avLst/>
              </a:prstGeom>
              <a:blipFill>
                <a:blip r:embed="rId8"/>
                <a:stretch>
                  <a:fillRect l="-3200" t="-4167" r="-80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0EB03B8-9B46-8F47-AF5B-8DCA2B3A0537}"/>
                  </a:ext>
                </a:extLst>
              </p:cNvPr>
              <p:cNvSpPr txBox="1"/>
              <p:nvPr/>
            </p:nvSpPr>
            <p:spPr>
              <a:xfrm>
                <a:off x="6920659" y="4129668"/>
                <a:ext cx="170553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𝟏𝟕𝟕𝟏𝟓𝟔𝟏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0EB03B8-9B46-8F47-AF5B-8DCA2B3A0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659" y="4129668"/>
                <a:ext cx="1705530" cy="283219"/>
              </a:xfrm>
              <a:prstGeom prst="rect">
                <a:avLst/>
              </a:prstGeom>
              <a:blipFill>
                <a:blip r:embed="rId9"/>
                <a:stretch>
                  <a:fillRect l="-2941" r="-73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C0CD08D-EDF2-4B4C-AD40-C9B1AFEE1E67}"/>
                  </a:ext>
                </a:extLst>
              </p:cNvPr>
              <p:cNvSpPr txBox="1"/>
              <p:nvPr/>
            </p:nvSpPr>
            <p:spPr>
              <a:xfrm>
                <a:off x="7344775" y="4495154"/>
                <a:ext cx="1843389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𝟏𝟗𝟒𝟖𝟕𝟏𝟕𝟏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C0CD08D-EDF2-4B4C-AD40-C9B1AFEE1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775" y="4495154"/>
                <a:ext cx="1843389" cy="281937"/>
              </a:xfrm>
              <a:prstGeom prst="rect">
                <a:avLst/>
              </a:prstGeom>
              <a:blipFill>
                <a:blip r:embed="rId10"/>
                <a:stretch>
                  <a:fillRect l="-2055" t="-4167" r="-68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3E64C90-48CC-D843-A3EE-1E39109D1098}"/>
                  </a:ext>
                </a:extLst>
              </p:cNvPr>
              <p:cNvSpPr/>
              <p:nvPr/>
            </p:nvSpPr>
            <p:spPr>
              <a:xfrm>
                <a:off x="4295953" y="565275"/>
                <a:ext cx="4953000" cy="18211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b="1" dirty="0"/>
                  <a:t>The digits on each row, also tell you the powers of 11.</a:t>
                </a:r>
              </a:p>
              <a:p>
                <a:endParaRPr lang="en-GB" b="1" dirty="0"/>
              </a:p>
              <a:p>
                <a:r>
                  <a:rPr lang="en-GB" b="1" dirty="0"/>
                  <a:t>Check the next page to figure 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𝟏𝟏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GB" b="1" dirty="0"/>
                  <a:t> onwards….</a:t>
                </a:r>
              </a:p>
              <a:p>
                <a:endParaRPr lang="en-GB" b="1" dirty="0"/>
              </a:p>
              <a:p>
                <a:endParaRPr lang="en-GB" b="1" dirty="0"/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3E64C90-48CC-D843-A3EE-1E39109D10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953" y="565275"/>
                <a:ext cx="4953000" cy="1821140"/>
              </a:xfrm>
              <a:prstGeom prst="rect">
                <a:avLst/>
              </a:prstGeom>
              <a:blipFill>
                <a:blip r:embed="rId11"/>
                <a:stretch>
                  <a:fillRect l="-1023" t="-1389" r="-10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97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DBDFF2-1DF3-AE41-842D-2B396396CE3E}"/>
                  </a:ext>
                </a:extLst>
              </p:cNvPr>
              <p:cNvSpPr txBox="1"/>
              <p:nvPr/>
            </p:nvSpPr>
            <p:spPr>
              <a:xfrm>
                <a:off x="4513809" y="1936764"/>
                <a:ext cx="878381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DBDFF2-1DF3-AE41-842D-2B396396C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809" y="1936764"/>
                <a:ext cx="878381" cy="283219"/>
              </a:xfrm>
              <a:prstGeom prst="rect">
                <a:avLst/>
              </a:prstGeom>
              <a:blipFill>
                <a:blip r:embed="rId3"/>
                <a:stretch>
                  <a:fillRect l="-5714" t="-4348" r="-285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28D9C-72A3-DA4D-AA28-42807AF0CCC1}"/>
                  </a:ext>
                </a:extLst>
              </p:cNvPr>
              <p:cNvSpPr txBox="1"/>
              <p:nvPr/>
            </p:nvSpPr>
            <p:spPr>
              <a:xfrm>
                <a:off x="4800069" y="2302248"/>
                <a:ext cx="101623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78528D9C-72A3-DA4D-AA28-42807AF0C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069" y="2302248"/>
                <a:ext cx="1016239" cy="283219"/>
              </a:xfrm>
              <a:prstGeom prst="rect">
                <a:avLst/>
              </a:prstGeom>
              <a:blipFill>
                <a:blip r:embed="rId4"/>
                <a:stretch>
                  <a:fillRect l="-4938" t="-4348" r="-2469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9D2FD7-89EE-7F43-B7BD-C537A12AB86B}"/>
                  </a:ext>
                </a:extLst>
              </p:cNvPr>
              <p:cNvSpPr txBox="1"/>
              <p:nvPr/>
            </p:nvSpPr>
            <p:spPr>
              <a:xfrm>
                <a:off x="5224187" y="2667732"/>
                <a:ext cx="115409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𝟏𝟐𝟏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69D2FD7-89EE-7F43-B7BD-C537A12A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187" y="2667732"/>
                <a:ext cx="1154097" cy="283219"/>
              </a:xfrm>
              <a:prstGeom prst="rect">
                <a:avLst/>
              </a:prstGeom>
              <a:blipFill>
                <a:blip r:embed="rId5"/>
                <a:stretch>
                  <a:fillRect l="-4348" t="-8696" r="-108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21D54FE-DC35-E842-A1FE-D07010394B91}"/>
                  </a:ext>
                </a:extLst>
              </p:cNvPr>
              <p:cNvSpPr txBox="1"/>
              <p:nvPr/>
            </p:nvSpPr>
            <p:spPr>
              <a:xfrm>
                <a:off x="5648305" y="3033216"/>
                <a:ext cx="129195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𝟏𝟑𝟑𝟏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321D54FE-DC35-E842-A1FE-D07010394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305" y="3033216"/>
                <a:ext cx="1291957" cy="283219"/>
              </a:xfrm>
              <a:prstGeom prst="rect">
                <a:avLst/>
              </a:prstGeom>
              <a:blipFill>
                <a:blip r:embed="rId6"/>
                <a:stretch>
                  <a:fillRect l="-2913" t="-8696" r="-971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10E14B-D9C7-7B4A-B732-1F95298C6561}"/>
                  </a:ext>
                </a:extLst>
              </p:cNvPr>
              <p:cNvSpPr txBox="1"/>
              <p:nvPr/>
            </p:nvSpPr>
            <p:spPr>
              <a:xfrm>
                <a:off x="6072423" y="3398700"/>
                <a:ext cx="1429815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𝟏𝟒𝟔𝟒𝟏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10E14B-D9C7-7B4A-B732-1F95298C6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423" y="3398700"/>
                <a:ext cx="1429815" cy="282513"/>
              </a:xfrm>
              <a:prstGeom prst="rect">
                <a:avLst/>
              </a:prstGeom>
              <a:blipFill>
                <a:blip r:embed="rId7"/>
                <a:stretch>
                  <a:fillRect l="-3540" t="-4348" r="-885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99EC7F-6E41-4D42-9FB6-1B6C8BDED46A}"/>
                  </a:ext>
                </a:extLst>
              </p:cNvPr>
              <p:cNvSpPr txBox="1"/>
              <p:nvPr/>
            </p:nvSpPr>
            <p:spPr>
              <a:xfrm>
                <a:off x="6496541" y="3764184"/>
                <a:ext cx="1567673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𝟏𝟔𝟏𝟎𝟓𝟏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0099EC7F-6E41-4D42-9FB6-1B6C8BDED4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41" y="3764184"/>
                <a:ext cx="1567673" cy="287323"/>
              </a:xfrm>
              <a:prstGeom prst="rect">
                <a:avLst/>
              </a:prstGeom>
              <a:blipFill>
                <a:blip r:embed="rId8"/>
                <a:stretch>
                  <a:fillRect l="-3200" t="-4167" r="-800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0EB03B8-9B46-8F47-AF5B-8DCA2B3A0537}"/>
                  </a:ext>
                </a:extLst>
              </p:cNvPr>
              <p:cNvSpPr txBox="1"/>
              <p:nvPr/>
            </p:nvSpPr>
            <p:spPr>
              <a:xfrm>
                <a:off x="6920659" y="4129668"/>
                <a:ext cx="170553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𝟏𝟕𝟕𝟏𝟓𝟔𝟏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10EB03B8-9B46-8F47-AF5B-8DCA2B3A0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659" y="4129668"/>
                <a:ext cx="1705530" cy="283219"/>
              </a:xfrm>
              <a:prstGeom prst="rect">
                <a:avLst/>
              </a:prstGeom>
              <a:blipFill>
                <a:blip r:embed="rId9"/>
                <a:stretch>
                  <a:fillRect l="-2941" r="-73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C0CD08D-EDF2-4B4C-AD40-C9B1AFEE1E67}"/>
                  </a:ext>
                </a:extLst>
              </p:cNvPr>
              <p:cNvSpPr txBox="1"/>
              <p:nvPr/>
            </p:nvSpPr>
            <p:spPr>
              <a:xfrm>
                <a:off x="7344775" y="4495154"/>
                <a:ext cx="1843389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𝟏𝟗𝟒𝟖𝟕𝟏𝟕𝟏</m:t>
                      </m:r>
                      <m:r>
                        <a:rPr lang="en-GB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0C0CD08D-EDF2-4B4C-AD40-C9B1AFEE1E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775" y="4495154"/>
                <a:ext cx="1843389" cy="281937"/>
              </a:xfrm>
              <a:prstGeom prst="rect">
                <a:avLst/>
              </a:prstGeom>
              <a:blipFill>
                <a:blip r:embed="rId10"/>
                <a:stretch>
                  <a:fillRect l="-2055" t="-4167" r="-68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C3AB8BE-8E71-B74B-AAA8-D04630E60620}"/>
              </a:ext>
            </a:extLst>
          </p:cNvPr>
          <p:cNvSpPr txBox="1"/>
          <p:nvPr/>
        </p:nvSpPr>
        <p:spPr>
          <a:xfrm>
            <a:off x="5804648" y="548614"/>
            <a:ext cx="841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100</a:t>
            </a:r>
          </a:p>
          <a:p>
            <a:pPr algn="r"/>
            <a:r>
              <a:rPr lang="en-US" b="1" dirty="0"/>
              <a:t>20</a:t>
            </a:r>
          </a:p>
          <a:p>
            <a:pPr algn="r"/>
            <a:r>
              <a:rPr lang="en-US" b="1" u="sng" dirty="0"/>
              <a:t>+      1</a:t>
            </a:r>
          </a:p>
          <a:p>
            <a:pPr algn="r"/>
            <a:r>
              <a:rPr lang="en-US" b="1" dirty="0"/>
              <a:t>121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3EFD48-64A7-FC48-A759-96A2A60D40BB}"/>
              </a:ext>
            </a:extLst>
          </p:cNvPr>
          <p:cNvSpPr txBox="1"/>
          <p:nvPr/>
        </p:nvSpPr>
        <p:spPr>
          <a:xfrm>
            <a:off x="6772453" y="1061750"/>
            <a:ext cx="841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1000</a:t>
            </a:r>
          </a:p>
          <a:p>
            <a:pPr algn="r"/>
            <a:r>
              <a:rPr lang="en-US" b="1" dirty="0"/>
              <a:t>300</a:t>
            </a:r>
          </a:p>
          <a:p>
            <a:pPr algn="r"/>
            <a:r>
              <a:rPr lang="en-US" b="1" dirty="0"/>
              <a:t>30</a:t>
            </a:r>
          </a:p>
          <a:p>
            <a:pPr algn="r"/>
            <a:r>
              <a:rPr lang="en-US" b="1" u="sng" dirty="0"/>
              <a:t>+      1</a:t>
            </a:r>
          </a:p>
          <a:p>
            <a:pPr algn="r"/>
            <a:r>
              <a:rPr lang="en-US" b="1" dirty="0"/>
              <a:t>1331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35E0EA0-C07D-0E46-9EA8-08A03029E0B9}"/>
              </a:ext>
            </a:extLst>
          </p:cNvPr>
          <p:cNvSpPr txBox="1"/>
          <p:nvPr/>
        </p:nvSpPr>
        <p:spPr>
          <a:xfrm>
            <a:off x="7722085" y="1420499"/>
            <a:ext cx="841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10000</a:t>
            </a:r>
          </a:p>
          <a:p>
            <a:pPr algn="r"/>
            <a:r>
              <a:rPr lang="en-US" b="1" dirty="0"/>
              <a:t>4000</a:t>
            </a:r>
          </a:p>
          <a:p>
            <a:pPr algn="r"/>
            <a:r>
              <a:rPr lang="en-US" b="1" dirty="0"/>
              <a:t>600</a:t>
            </a:r>
          </a:p>
          <a:p>
            <a:pPr algn="r"/>
            <a:r>
              <a:rPr lang="en-US" b="1" dirty="0"/>
              <a:t>40</a:t>
            </a:r>
          </a:p>
          <a:p>
            <a:pPr algn="r"/>
            <a:r>
              <a:rPr lang="en-US" b="1" u="sng" dirty="0"/>
              <a:t>+      1</a:t>
            </a:r>
          </a:p>
          <a:p>
            <a:pPr algn="r"/>
            <a:r>
              <a:rPr lang="en-US" b="1" dirty="0"/>
              <a:t>14641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4072EC1-2F8B-3145-836F-7B00257C889B}"/>
              </a:ext>
            </a:extLst>
          </p:cNvPr>
          <p:cNvSpPr txBox="1"/>
          <p:nvPr/>
        </p:nvSpPr>
        <p:spPr>
          <a:xfrm>
            <a:off x="8342635" y="1763713"/>
            <a:ext cx="12274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100000</a:t>
            </a:r>
          </a:p>
          <a:p>
            <a:pPr algn="r"/>
            <a:r>
              <a:rPr lang="en-US" b="1" dirty="0"/>
              <a:t>50000</a:t>
            </a:r>
          </a:p>
          <a:p>
            <a:pPr algn="r"/>
            <a:r>
              <a:rPr lang="en-US" b="1" dirty="0"/>
              <a:t>10000</a:t>
            </a:r>
          </a:p>
          <a:p>
            <a:pPr algn="r"/>
            <a:r>
              <a:rPr lang="en-US" b="1" dirty="0"/>
              <a:t>1000</a:t>
            </a:r>
          </a:p>
          <a:p>
            <a:pPr algn="r"/>
            <a:r>
              <a:rPr lang="en-US" b="1" dirty="0"/>
              <a:t>50</a:t>
            </a:r>
          </a:p>
          <a:p>
            <a:pPr algn="r"/>
            <a:r>
              <a:rPr lang="en-US" b="1" u="sng" dirty="0"/>
              <a:t>+      1</a:t>
            </a:r>
          </a:p>
          <a:p>
            <a:pPr algn="r"/>
            <a:r>
              <a:rPr lang="en-US" b="1" dirty="0"/>
              <a:t>161051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B7C7FD-7D1A-5741-9DCB-9FB7E095E149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6072423" y="1748943"/>
            <a:ext cx="153018" cy="87901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4693A274-3095-F348-A38E-9EC66E0C872B}"/>
              </a:ext>
            </a:extLst>
          </p:cNvPr>
          <p:cNvCxnSpPr>
            <a:cxnSpLocks/>
            <a:stCxn id="65" idx="2"/>
          </p:cNvCxnSpPr>
          <p:nvPr/>
        </p:nvCxnSpPr>
        <p:spPr>
          <a:xfrm flipH="1">
            <a:off x="6839042" y="2539078"/>
            <a:ext cx="354204" cy="48604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D1A94D6-701A-DC4B-9796-D6BD4475B224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7356278" y="3174825"/>
            <a:ext cx="786600" cy="21051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561AD2E-EDED-844A-AC40-503C9C5C11D3}"/>
              </a:ext>
            </a:extLst>
          </p:cNvPr>
          <p:cNvCxnSpPr>
            <a:cxnSpLocks/>
            <a:stCxn id="70" idx="2"/>
          </p:cNvCxnSpPr>
          <p:nvPr/>
        </p:nvCxnSpPr>
        <p:spPr>
          <a:xfrm flipH="1">
            <a:off x="8030533" y="3795038"/>
            <a:ext cx="925842" cy="12601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0DAF5B2-8635-B541-9582-E778CE0871CF}"/>
                  </a:ext>
                </a:extLst>
              </p:cNvPr>
              <p:cNvSpPr/>
              <p:nvPr/>
            </p:nvSpPr>
            <p:spPr>
              <a:xfrm>
                <a:off x="4420015" y="5210574"/>
                <a:ext cx="4953000" cy="669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GB" b="1" dirty="0">
                    <a:solidFill>
                      <a:srgbClr val="00B050"/>
                    </a:solidFill>
                  </a:rPr>
                  <a:t>Show the column additional from Pascal’s triangle that gives you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. Check it works!</a:t>
                </a:r>
              </a:p>
            </p:txBody>
          </p:sp>
        </mc:Choice>
        <mc:Fallback xmlns="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0DAF5B2-8635-B541-9582-E778CE0871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015" y="5210574"/>
                <a:ext cx="4953000" cy="669992"/>
              </a:xfrm>
              <a:prstGeom prst="rect">
                <a:avLst/>
              </a:prstGeom>
              <a:blipFill>
                <a:blip r:embed="rId11"/>
                <a:stretch>
                  <a:fillRect l="-1023" t="-3704" r="-1023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>
            <a:extLst>
              <a:ext uri="{FF2B5EF4-FFF2-40B4-BE49-F238E27FC236}">
                <a16:creationId xmlns:a16="http://schemas.microsoft.com/office/drawing/2014/main" id="{EC69A971-FA69-9B43-AD7B-557A47BAE2AB}"/>
              </a:ext>
            </a:extLst>
          </p:cNvPr>
          <p:cNvSpPr/>
          <p:nvPr/>
        </p:nvSpPr>
        <p:spPr>
          <a:xfrm>
            <a:off x="6781415" y="5796250"/>
            <a:ext cx="29787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Desmos activity (page 3) 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3959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solidFill>
            <a:srgbClr val="00B0F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solidFill>
            <a:srgbClr val="FFFF00"/>
          </a:solidFill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62C317-F236-A642-9DBB-A4D25028A394}"/>
              </a:ext>
            </a:extLst>
          </p:cNvPr>
          <p:cNvSpPr/>
          <p:nvPr/>
        </p:nvSpPr>
        <p:spPr>
          <a:xfrm>
            <a:off x="2406196" y="1295600"/>
            <a:ext cx="4953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Imagine if you will…. A mathematical brick wall.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Each brick in the sum of the two bricks directly above it. 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The blue brick is the sum of the two yellow bricks.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5DE26078-57DA-B140-A703-DA874FCB1ED5}"/>
              </a:ext>
            </a:extLst>
          </p:cNvPr>
          <p:cNvSpPr/>
          <p:nvPr/>
        </p:nvSpPr>
        <p:spPr>
          <a:xfrm>
            <a:off x="132557" y="114496"/>
            <a:ext cx="2040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Pascal!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092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DC2ED1F-68D7-1B41-8011-B0F75AD9BAC7}"/>
                  </a:ext>
                </a:extLst>
              </p:cNvPr>
              <p:cNvSpPr txBox="1"/>
              <p:nvPr/>
            </p:nvSpPr>
            <p:spPr>
              <a:xfrm>
                <a:off x="4396394" y="1970619"/>
                <a:ext cx="740524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DC2ED1F-68D7-1B41-8011-B0F75AD9B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394" y="1970619"/>
                <a:ext cx="740524" cy="283219"/>
              </a:xfrm>
              <a:prstGeom prst="rect">
                <a:avLst/>
              </a:prstGeom>
              <a:blipFill>
                <a:blip r:embed="rId3"/>
                <a:stretch>
                  <a:fillRect l="-6780" t="-4348" r="-3390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14D443-6600-1941-8AF2-A47D1C081A27}"/>
                  </a:ext>
                </a:extLst>
              </p:cNvPr>
              <p:cNvSpPr txBox="1"/>
              <p:nvPr/>
            </p:nvSpPr>
            <p:spPr>
              <a:xfrm>
                <a:off x="4834160" y="2328241"/>
                <a:ext cx="115409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7714D443-6600-1941-8AF2-A47D1C081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160" y="2328241"/>
                <a:ext cx="1154097" cy="283219"/>
              </a:xfrm>
              <a:prstGeom prst="rect">
                <a:avLst/>
              </a:prstGeom>
              <a:blipFill>
                <a:blip r:embed="rId4"/>
                <a:stretch>
                  <a:fillRect l="-4348" t="-4348" r="-1087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8B0380-2C9D-A049-A31E-FFA3780A1953}"/>
                  </a:ext>
                </a:extLst>
              </p:cNvPr>
              <p:cNvSpPr txBox="1"/>
              <p:nvPr/>
            </p:nvSpPr>
            <p:spPr>
              <a:xfrm>
                <a:off x="5260897" y="2685863"/>
                <a:ext cx="1567673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C8B0380-2C9D-A049-A31E-FFA3780A19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897" y="2685863"/>
                <a:ext cx="1567673" cy="283219"/>
              </a:xfrm>
              <a:prstGeom prst="rect">
                <a:avLst/>
              </a:prstGeom>
              <a:blipFill>
                <a:blip r:embed="rId5"/>
                <a:stretch>
                  <a:fillRect l="-3226" t="-4348" r="-1613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84F6E3-7B3F-4C44-A4BE-A611D0047099}"/>
                  </a:ext>
                </a:extLst>
              </p:cNvPr>
              <p:cNvSpPr txBox="1"/>
              <p:nvPr/>
            </p:nvSpPr>
            <p:spPr>
              <a:xfrm>
                <a:off x="5692897" y="3043485"/>
                <a:ext cx="198124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84F6E3-7B3F-4C44-A4BE-A611D0047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97" y="3043485"/>
                <a:ext cx="1981248" cy="283219"/>
              </a:xfrm>
              <a:prstGeom prst="rect">
                <a:avLst/>
              </a:prstGeom>
              <a:blipFill>
                <a:blip r:embed="rId6"/>
                <a:stretch>
                  <a:fillRect l="-2548" t="-4167" r="-637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4CDF120-E56C-2B47-A096-4C88469D609F}"/>
                  </a:ext>
                </a:extLst>
              </p:cNvPr>
              <p:cNvSpPr txBox="1"/>
              <p:nvPr/>
            </p:nvSpPr>
            <p:spPr>
              <a:xfrm>
                <a:off x="6059318" y="3401107"/>
                <a:ext cx="2394822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4CDF120-E56C-2B47-A096-4C88469D6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318" y="3401107"/>
                <a:ext cx="2394822" cy="282513"/>
              </a:xfrm>
              <a:prstGeom prst="rect">
                <a:avLst/>
              </a:prstGeom>
              <a:blipFill>
                <a:blip r:embed="rId7"/>
                <a:stretch>
                  <a:fillRect l="-2116" t="-4348" r="-529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3AE40C6-2033-3348-B574-FA95249B2111}"/>
                  </a:ext>
                </a:extLst>
              </p:cNvPr>
              <p:cNvSpPr txBox="1"/>
              <p:nvPr/>
            </p:nvSpPr>
            <p:spPr>
              <a:xfrm>
                <a:off x="6438009" y="3758729"/>
                <a:ext cx="2317879" cy="2873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3AE40C6-2033-3348-B574-FA95249B21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009" y="3758729"/>
                <a:ext cx="2317879" cy="287323"/>
              </a:xfrm>
              <a:prstGeom prst="rect">
                <a:avLst/>
              </a:prstGeom>
              <a:blipFill>
                <a:blip r:embed="rId8"/>
                <a:stretch>
                  <a:fillRect l="-1630" t="-8696" r="-1087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113A96F-F217-9E41-BC79-887F53EAEFE5}"/>
                  </a:ext>
                </a:extLst>
              </p:cNvPr>
              <p:cNvSpPr txBox="1"/>
              <p:nvPr/>
            </p:nvSpPr>
            <p:spPr>
              <a:xfrm>
                <a:off x="6940154" y="4116351"/>
                <a:ext cx="231787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113A96F-F217-9E41-BC79-887F53EAE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0154" y="4116351"/>
                <a:ext cx="2317879" cy="283219"/>
              </a:xfrm>
              <a:prstGeom prst="rect">
                <a:avLst/>
              </a:prstGeom>
              <a:blipFill>
                <a:blip r:embed="rId9"/>
                <a:stretch>
                  <a:fillRect l="-1630" t="-4348" r="-543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171D59C-5371-4240-BF5A-8759A70C8BB0}"/>
                  </a:ext>
                </a:extLst>
              </p:cNvPr>
              <p:cNvSpPr txBox="1"/>
              <p:nvPr/>
            </p:nvSpPr>
            <p:spPr>
              <a:xfrm>
                <a:off x="7374263" y="4473975"/>
                <a:ext cx="2317879" cy="2819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…+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8171D59C-5371-4240-BF5A-8759A70C8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63" y="4473975"/>
                <a:ext cx="2317879" cy="281937"/>
              </a:xfrm>
              <a:prstGeom prst="rect">
                <a:avLst/>
              </a:prstGeom>
              <a:blipFill>
                <a:blip r:embed="rId10"/>
                <a:stretch>
                  <a:fillRect l="-1630" t="-4348" r="-543" b="-4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>
            <a:extLst>
              <a:ext uri="{FF2B5EF4-FFF2-40B4-BE49-F238E27FC236}">
                <a16:creationId xmlns:a16="http://schemas.microsoft.com/office/drawing/2014/main" id="{E9E97490-0256-DB45-A5E0-742077E046C6}"/>
              </a:ext>
            </a:extLst>
          </p:cNvPr>
          <p:cNvSpPr/>
          <p:nvPr/>
        </p:nvSpPr>
        <p:spPr>
          <a:xfrm>
            <a:off x="4295953" y="565275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The sum of the digits on each row, give you the powers of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8CFC304-16C6-B345-B994-39E99C859107}"/>
                  </a:ext>
                </a:extLst>
              </p:cNvPr>
              <p:cNvSpPr/>
              <p:nvPr/>
            </p:nvSpPr>
            <p:spPr>
              <a:xfrm>
                <a:off x="4420014" y="5210574"/>
                <a:ext cx="5272127" cy="652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rgbClr val="00B050"/>
                    </a:solidFill>
                  </a:rPr>
                  <a:t>Draw, sketch, doodle or type something to show that the next row down 1,8… gives a total which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8CFC304-16C6-B345-B994-39E99C8591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0014" y="5210574"/>
                <a:ext cx="5272127" cy="652551"/>
              </a:xfrm>
              <a:prstGeom prst="rect">
                <a:avLst/>
              </a:prstGeom>
              <a:blipFill>
                <a:blip r:embed="rId11"/>
                <a:stretch>
                  <a:fillRect l="-962" t="-3846" r="-240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B5FCD432-AD37-E54A-8440-564F47406250}"/>
              </a:ext>
            </a:extLst>
          </p:cNvPr>
          <p:cNvSpPr/>
          <p:nvPr/>
        </p:nvSpPr>
        <p:spPr>
          <a:xfrm>
            <a:off x="6781415" y="5796250"/>
            <a:ext cx="29787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Desmos activity (page 4) 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5377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64" grpId="0"/>
      <p:bldP spid="65" grpId="0"/>
      <p:bldP spid="70" grpId="0"/>
      <p:bldP spid="7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3349105" y="19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3781105" y="22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2917105" y="22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3349105" y="26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2917105" y="301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2485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053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1621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213105" y="26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3781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3349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4645105" y="301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213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077105" y="337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2485105" y="337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1621105" y="409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18910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757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325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053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189105" y="445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2920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248510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053105" y="3736764"/>
            <a:ext cx="864000" cy="360000"/>
          </a:xfrm>
          <a:prstGeom prst="rect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3784301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3352301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291710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207339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3784301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35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4621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21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4621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5485415" y="373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053415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5908453" y="409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5485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6349415" y="44567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2339DA4-512F-1B4C-AAB7-3DB78F488398}"/>
              </a:ext>
            </a:extLst>
          </p:cNvPr>
          <p:cNvSpPr/>
          <p:nvPr/>
        </p:nvSpPr>
        <p:spPr>
          <a:xfrm>
            <a:off x="4295953" y="565275"/>
            <a:ext cx="51159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There are a few more patterns and useful things to find, but that’s probably enough for now.</a:t>
            </a:r>
          </a:p>
          <a:p>
            <a:endParaRPr lang="en-GB" b="1" dirty="0"/>
          </a:p>
          <a:p>
            <a:r>
              <a:rPr lang="en-GB" b="1" dirty="0"/>
              <a:t>Ok! One last one… I’ll leave you to find it. </a:t>
            </a:r>
          </a:p>
          <a:p>
            <a:pPr lvl="1"/>
            <a:r>
              <a:rPr lang="en-GB" b="1" dirty="0">
                <a:solidFill>
                  <a:srgbClr val="00B050"/>
                </a:solidFill>
              </a:rPr>
              <a:t>If you pick any one of the counting numbers… By looking around it, how can you find out the square of that number?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EDFF231-1FE4-1F48-9D16-8F1E623A9E96}"/>
              </a:ext>
            </a:extLst>
          </p:cNvPr>
          <p:cNvSpPr/>
          <p:nvPr/>
        </p:nvSpPr>
        <p:spPr>
          <a:xfrm>
            <a:off x="6853904" y="3368073"/>
            <a:ext cx="297870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Desmos activity (page 5) . </a:t>
            </a:r>
            <a:endParaRPr lang="en-US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7E35641-E2A0-E046-9578-735EA3CB43EE}"/>
                  </a:ext>
                </a:extLst>
              </p:cNvPr>
              <p:cNvSpPr/>
              <p:nvPr/>
            </p:nvSpPr>
            <p:spPr>
              <a:xfrm>
                <a:off x="6760984" y="2532320"/>
                <a:ext cx="3181513" cy="929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rgbClr val="00B050"/>
                    </a:solidFill>
                  </a:rPr>
                  <a:t>E.g If I picked 3…. How can I find out what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is using the triangle?</a:t>
                </a: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7E35641-E2A0-E046-9578-735EA3CB43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984" y="2532320"/>
                <a:ext cx="3181513" cy="929550"/>
              </a:xfrm>
              <a:prstGeom prst="rect">
                <a:avLst/>
              </a:prstGeom>
              <a:blipFill>
                <a:blip r:embed="rId3"/>
                <a:stretch>
                  <a:fillRect l="-1594" t="-2703" b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3C164CB-B33C-694B-9C35-00B5D1F83D27}"/>
              </a:ext>
            </a:extLst>
          </p:cNvPr>
          <p:cNvSpPr/>
          <p:nvPr/>
        </p:nvSpPr>
        <p:spPr>
          <a:xfrm>
            <a:off x="132557" y="114496"/>
            <a:ext cx="20401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Challenge 1: Pascal!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5323985-D3B2-DD46-8287-B95A1B5210E5}"/>
              </a:ext>
            </a:extLst>
          </p:cNvPr>
          <p:cNvGrpSpPr/>
          <p:nvPr/>
        </p:nvGrpSpPr>
        <p:grpSpPr>
          <a:xfrm>
            <a:off x="722790" y="3633258"/>
            <a:ext cx="4320000" cy="1800000"/>
            <a:chOff x="721066" y="3867163"/>
            <a:chExt cx="4320000" cy="1800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6854493E-EC44-6144-BF80-E5820249C8C7}"/>
                </a:ext>
              </a:extLst>
            </p:cNvPr>
            <p:cNvSpPr/>
            <p:nvPr/>
          </p:nvSpPr>
          <p:spPr>
            <a:xfrm>
              <a:off x="2449066" y="386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7316AC-95AF-0E44-B06A-0F7E68B548D2}"/>
                </a:ext>
              </a:extLst>
            </p:cNvPr>
            <p:cNvSpPr/>
            <p:nvPr/>
          </p:nvSpPr>
          <p:spPr>
            <a:xfrm>
              <a:off x="2881066" y="422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CBD7D01-A3D9-F843-BDF2-66DC99CA9646}"/>
                </a:ext>
              </a:extLst>
            </p:cNvPr>
            <p:cNvSpPr/>
            <p:nvPr/>
          </p:nvSpPr>
          <p:spPr>
            <a:xfrm>
              <a:off x="2017066" y="422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9BFC9D9-267D-0C4E-B19E-0B141DB86AD1}"/>
                </a:ext>
              </a:extLst>
            </p:cNvPr>
            <p:cNvSpPr/>
            <p:nvPr/>
          </p:nvSpPr>
          <p:spPr>
            <a:xfrm>
              <a:off x="2449066" y="458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454067C-021A-BE4C-9813-7DF91966559B}"/>
                </a:ext>
              </a:extLst>
            </p:cNvPr>
            <p:cNvSpPr/>
            <p:nvPr/>
          </p:nvSpPr>
          <p:spPr>
            <a:xfrm>
              <a:off x="2017066" y="494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8C3EABB-062F-104C-9AC7-002CD3FAF465}"/>
                </a:ext>
              </a:extLst>
            </p:cNvPr>
            <p:cNvSpPr/>
            <p:nvPr/>
          </p:nvSpPr>
          <p:spPr>
            <a:xfrm>
              <a:off x="1585066" y="458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5F0CF2F-322B-2E48-BAE8-8B415229235A}"/>
                </a:ext>
              </a:extLst>
            </p:cNvPr>
            <p:cNvSpPr/>
            <p:nvPr/>
          </p:nvSpPr>
          <p:spPr>
            <a:xfrm>
              <a:off x="1153066" y="494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BC09F1E-FD6B-7447-A235-289B49630B5B}"/>
                </a:ext>
              </a:extLst>
            </p:cNvPr>
            <p:cNvSpPr/>
            <p:nvPr/>
          </p:nvSpPr>
          <p:spPr>
            <a:xfrm>
              <a:off x="721066" y="530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AD87B12-80DF-D648-B177-C43C18A43744}"/>
                </a:ext>
              </a:extLst>
            </p:cNvPr>
            <p:cNvSpPr/>
            <p:nvPr/>
          </p:nvSpPr>
          <p:spPr>
            <a:xfrm>
              <a:off x="3313066" y="458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677063A-31A2-DD49-A308-6B5B486871A7}"/>
                </a:ext>
              </a:extLst>
            </p:cNvPr>
            <p:cNvSpPr/>
            <p:nvPr/>
          </p:nvSpPr>
          <p:spPr>
            <a:xfrm>
              <a:off x="2881066" y="494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DA117A0-3454-794F-A558-284797EAC0B6}"/>
                </a:ext>
              </a:extLst>
            </p:cNvPr>
            <p:cNvSpPr/>
            <p:nvPr/>
          </p:nvSpPr>
          <p:spPr>
            <a:xfrm>
              <a:off x="2449066" y="530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247819D-CFB9-C245-92DB-858A43DF2092}"/>
                </a:ext>
              </a:extLst>
            </p:cNvPr>
            <p:cNvSpPr/>
            <p:nvPr/>
          </p:nvSpPr>
          <p:spPr>
            <a:xfrm>
              <a:off x="3745066" y="494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4CF5665-5B32-8042-B5A9-2F00FE0D4B1A}"/>
                </a:ext>
              </a:extLst>
            </p:cNvPr>
            <p:cNvSpPr/>
            <p:nvPr/>
          </p:nvSpPr>
          <p:spPr>
            <a:xfrm>
              <a:off x="3313066" y="530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A05BA29-BFD4-6E43-AE58-D673CB042D9D}"/>
                </a:ext>
              </a:extLst>
            </p:cNvPr>
            <p:cNvSpPr/>
            <p:nvPr/>
          </p:nvSpPr>
          <p:spPr>
            <a:xfrm>
              <a:off x="4177066" y="530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1E7F97-D3C4-844C-B2C1-BDB87E7FF55F}"/>
                </a:ext>
              </a:extLst>
            </p:cNvPr>
            <p:cNvSpPr/>
            <p:nvPr/>
          </p:nvSpPr>
          <p:spPr>
            <a:xfrm>
              <a:off x="1585066" y="5307163"/>
              <a:ext cx="864000" cy="360000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47E211-BF86-F64A-AD53-1BE91E192105}"/>
              </a:ext>
            </a:extLst>
          </p:cNvPr>
          <p:cNvGrpSpPr/>
          <p:nvPr/>
        </p:nvGrpSpPr>
        <p:grpSpPr>
          <a:xfrm>
            <a:off x="1664432" y="881694"/>
            <a:ext cx="2647904" cy="1420802"/>
            <a:chOff x="1113112" y="1247260"/>
            <a:chExt cx="2647904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9D5E8F3-CB58-5249-BB74-98F7805580CD}"/>
                    </a:ext>
                  </a:extLst>
                </p:cNvPr>
                <p:cNvSpPr txBox="1"/>
                <p:nvPr/>
              </p:nvSpPr>
              <p:spPr>
                <a:xfrm>
                  <a:off x="1113112" y="1247260"/>
                  <a:ext cx="4280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E9D5E8F3-CB58-5249-BB74-98F7805580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247260"/>
                  <a:ext cx="428002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4706" r="-5882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2A5D8CDA-D38B-DF4D-895F-70B48E083F84}"/>
                    </a:ext>
                  </a:extLst>
                </p:cNvPr>
                <p:cNvSpPr txBox="1"/>
                <p:nvPr/>
              </p:nvSpPr>
              <p:spPr>
                <a:xfrm>
                  <a:off x="1113112" y="1626454"/>
                  <a:ext cx="83676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2A5D8CDA-D38B-DF4D-895F-70B48E083F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626454"/>
                  <a:ext cx="836768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7576" r="-3030" b="-318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2D229DE-8FF4-A344-99EE-96859ECEB49C}"/>
                    </a:ext>
                  </a:extLst>
                </p:cNvPr>
                <p:cNvSpPr txBox="1"/>
                <p:nvPr/>
              </p:nvSpPr>
              <p:spPr>
                <a:xfrm>
                  <a:off x="1113112" y="2005648"/>
                  <a:ext cx="1742336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2D229DE-8FF4-A344-99EE-96859ECEB49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005648"/>
                  <a:ext cx="1742336" cy="283219"/>
                </a:xfrm>
                <a:prstGeom prst="rect">
                  <a:avLst/>
                </a:prstGeom>
                <a:blipFill>
                  <a:blip r:embed="rId5"/>
                  <a:stretch>
                    <a:fillRect l="-3623" t="-4348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FA92D806-89F9-D145-8251-10AB0A5C7DF8}"/>
                    </a:ext>
                  </a:extLst>
                </p:cNvPr>
                <p:cNvSpPr txBox="1"/>
                <p:nvPr/>
              </p:nvSpPr>
              <p:spPr>
                <a:xfrm>
                  <a:off x="1113112" y="2384843"/>
                  <a:ext cx="2647904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FA92D806-89F9-D145-8251-10AB0A5C7D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384843"/>
                  <a:ext cx="2647904" cy="283219"/>
                </a:xfrm>
                <a:prstGeom prst="rect">
                  <a:avLst/>
                </a:prstGeom>
                <a:blipFill>
                  <a:blip r:embed="rId6"/>
                  <a:stretch>
                    <a:fillRect l="-2392" t="-4167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4117106-7CD4-4B48-ACDA-A5D274C03D98}"/>
              </a:ext>
            </a:extLst>
          </p:cNvPr>
          <p:cNvGrpSpPr/>
          <p:nvPr/>
        </p:nvGrpSpPr>
        <p:grpSpPr>
          <a:xfrm>
            <a:off x="6359659" y="890561"/>
            <a:ext cx="2410660" cy="1420802"/>
            <a:chOff x="5175660" y="1786817"/>
            <a:chExt cx="2410660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B87FA02-3FF5-B642-9735-4E2747A0D589}"/>
                    </a:ext>
                  </a:extLst>
                </p:cNvPr>
                <p:cNvSpPr txBox="1"/>
                <p:nvPr/>
              </p:nvSpPr>
              <p:spPr>
                <a:xfrm>
                  <a:off x="6285612" y="1786817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B87FA02-3FF5-B642-9735-4E2747A0D5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5612" y="1786817"/>
                  <a:ext cx="190757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5000" r="-25000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2F548503-B217-5D4C-8170-2061FC6D06A4}"/>
                    </a:ext>
                  </a:extLst>
                </p:cNvPr>
                <p:cNvSpPr txBox="1"/>
                <p:nvPr/>
              </p:nvSpPr>
              <p:spPr>
                <a:xfrm>
                  <a:off x="6081229" y="2166011"/>
                  <a:ext cx="5995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2F548503-B217-5D4C-8170-2061FC6D06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1229" y="2166011"/>
                  <a:ext cx="599523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6250" r="-8333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29BB5A80-4F3E-3549-B55C-E97EF4DBC67F}"/>
                    </a:ext>
                  </a:extLst>
                </p:cNvPr>
                <p:cNvSpPr txBox="1"/>
                <p:nvPr/>
              </p:nvSpPr>
              <p:spPr>
                <a:xfrm>
                  <a:off x="5628444" y="2545205"/>
                  <a:ext cx="1505092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29BB5A80-4F3E-3549-B55C-E97EF4DBC6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28444" y="2545205"/>
                  <a:ext cx="1505092" cy="283219"/>
                </a:xfrm>
                <a:prstGeom prst="rect">
                  <a:avLst/>
                </a:prstGeom>
                <a:blipFill>
                  <a:blip r:embed="rId9"/>
                  <a:stretch>
                    <a:fillRect l="-1681" t="-4167" r="-1681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ACBEBC8-CA5C-744B-8826-79912C4E681B}"/>
                    </a:ext>
                  </a:extLst>
                </p:cNvPr>
                <p:cNvSpPr txBox="1"/>
                <p:nvPr/>
              </p:nvSpPr>
              <p:spPr>
                <a:xfrm>
                  <a:off x="5175660" y="2924400"/>
                  <a:ext cx="2410660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ACBEBC8-CA5C-744B-8826-79912C4E681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5660" y="2924400"/>
                  <a:ext cx="2410660" cy="283219"/>
                </a:xfrm>
                <a:prstGeom prst="rect">
                  <a:avLst/>
                </a:prstGeom>
                <a:blipFill>
                  <a:blip r:embed="rId10"/>
                  <a:stretch>
                    <a:fillRect l="-524" t="-4348" r="-524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0C566E-6E50-7347-B7DE-DC01525357FB}"/>
              </a:ext>
            </a:extLst>
          </p:cNvPr>
          <p:cNvGrpSpPr/>
          <p:nvPr/>
        </p:nvGrpSpPr>
        <p:grpSpPr>
          <a:xfrm>
            <a:off x="6221801" y="890561"/>
            <a:ext cx="2686376" cy="1420802"/>
            <a:chOff x="5337564" y="4012781"/>
            <a:chExt cx="2686376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F6BC139-EC9E-AA4A-86DC-08BCBC720222}"/>
                    </a:ext>
                  </a:extLst>
                </p:cNvPr>
                <p:cNvSpPr txBox="1"/>
                <p:nvPr/>
              </p:nvSpPr>
              <p:spPr>
                <a:xfrm>
                  <a:off x="6585374" y="4012781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FF40FF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>
                  <a:extLst>
                    <a:ext uri="{FF2B5EF4-FFF2-40B4-BE49-F238E27FC236}">
                      <a16:creationId xmlns:a16="http://schemas.microsoft.com/office/drawing/2014/main" id="{9F6BC139-EC9E-AA4A-86DC-08BCBC72022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5374" y="4012781"/>
                  <a:ext cx="190757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25000" r="-25000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6129384-AA0A-E244-88A6-81CC39BA2C77}"/>
                    </a:ext>
                  </a:extLst>
                </p:cNvPr>
                <p:cNvSpPr txBox="1"/>
                <p:nvPr/>
              </p:nvSpPr>
              <p:spPr>
                <a:xfrm>
                  <a:off x="6243132" y="4391975"/>
                  <a:ext cx="8752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56129384-AA0A-E244-88A6-81CC39BA2C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132" y="4391975"/>
                  <a:ext cx="875240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5714" r="-5714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A4209312-E922-6143-9F4B-FB8A4D5FF739}"/>
                    </a:ext>
                  </a:extLst>
                </p:cNvPr>
                <p:cNvSpPr txBox="1"/>
                <p:nvPr/>
              </p:nvSpPr>
              <p:spPr>
                <a:xfrm>
                  <a:off x="5790348" y="4771169"/>
                  <a:ext cx="1780809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A4209312-E922-6143-9F4B-FB8A4D5FF73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0348" y="4771169"/>
                  <a:ext cx="1780809" cy="283219"/>
                </a:xfrm>
                <a:prstGeom prst="rect">
                  <a:avLst/>
                </a:prstGeom>
                <a:blipFill>
                  <a:blip r:embed="rId13"/>
                  <a:stretch>
                    <a:fillRect l="-2128" t="-4167" r="-1418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07F01525-B1D5-5E42-B424-A044B4E2305A}"/>
                    </a:ext>
                  </a:extLst>
                </p:cNvPr>
                <p:cNvSpPr txBox="1"/>
                <p:nvPr/>
              </p:nvSpPr>
              <p:spPr>
                <a:xfrm>
                  <a:off x="5337564" y="5150364"/>
                  <a:ext cx="2686376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07F01525-B1D5-5E42-B424-A044B4E2305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564" y="5150364"/>
                  <a:ext cx="2686376" cy="283219"/>
                </a:xfrm>
                <a:prstGeom prst="rect">
                  <a:avLst/>
                </a:prstGeom>
                <a:blipFill>
                  <a:blip r:embed="rId14"/>
                  <a:stretch>
                    <a:fillRect l="-1887" t="-4348" r="-472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C484FB2-C8F7-7A4F-9DB0-D72D962F3EFF}"/>
              </a:ext>
            </a:extLst>
          </p:cNvPr>
          <p:cNvGrpSpPr/>
          <p:nvPr/>
        </p:nvGrpSpPr>
        <p:grpSpPr>
          <a:xfrm>
            <a:off x="6044733" y="890561"/>
            <a:ext cx="3040512" cy="1420802"/>
            <a:chOff x="5337564" y="4012781"/>
            <a:chExt cx="3040512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DED54FC5-4ADC-3442-8FE1-E58DCC8F914F}"/>
                    </a:ext>
                  </a:extLst>
                </p:cNvPr>
                <p:cNvSpPr txBox="1"/>
                <p:nvPr/>
              </p:nvSpPr>
              <p:spPr>
                <a:xfrm>
                  <a:off x="6585374" y="4012781"/>
                  <a:ext cx="434350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DED54FC5-4ADC-3442-8FE1-E58DCC8F91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5374" y="4012781"/>
                  <a:ext cx="434350" cy="283219"/>
                </a:xfrm>
                <a:prstGeom prst="rect">
                  <a:avLst/>
                </a:prstGeom>
                <a:blipFill>
                  <a:blip r:embed="rId15"/>
                  <a:stretch>
                    <a:fillRect l="-11429" t="-4348" r="-5714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F0D51A77-8AA2-A440-BC21-177540B59A3E}"/>
                    </a:ext>
                  </a:extLst>
                </p:cNvPr>
                <p:cNvSpPr txBox="1"/>
                <p:nvPr/>
              </p:nvSpPr>
              <p:spPr>
                <a:xfrm>
                  <a:off x="6243132" y="4391975"/>
                  <a:ext cx="1229376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F0D51A77-8AA2-A440-BC21-177540B59A3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132" y="4391975"/>
                  <a:ext cx="1229376" cy="283219"/>
                </a:xfrm>
                <a:prstGeom prst="rect">
                  <a:avLst/>
                </a:prstGeom>
                <a:blipFill>
                  <a:blip r:embed="rId16"/>
                  <a:stretch>
                    <a:fillRect l="-4082" t="-4167" r="-4082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ED64D4D6-CF9A-EE43-BE31-113D27DFFF7A}"/>
                    </a:ext>
                  </a:extLst>
                </p:cNvPr>
                <p:cNvSpPr txBox="1"/>
                <p:nvPr/>
              </p:nvSpPr>
              <p:spPr>
                <a:xfrm>
                  <a:off x="5790348" y="4771169"/>
                  <a:ext cx="2134943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sSup>
                              <m:sSupPr>
                                <m:ctrlP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p>
                            </m:s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ED64D4D6-CF9A-EE43-BE31-113D27DFFF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0348" y="4771169"/>
                  <a:ext cx="2134943" cy="283219"/>
                </a:xfrm>
                <a:prstGeom prst="rect">
                  <a:avLst/>
                </a:prstGeom>
                <a:blipFill>
                  <a:blip r:embed="rId17"/>
                  <a:stretch>
                    <a:fillRect l="-1775" t="-4167" r="-592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08CDD162-F7AE-0647-9FDC-2387A8720898}"/>
                    </a:ext>
                  </a:extLst>
                </p:cNvPr>
                <p:cNvSpPr txBox="1"/>
                <p:nvPr/>
              </p:nvSpPr>
              <p:spPr>
                <a:xfrm>
                  <a:off x="5337564" y="5150364"/>
                  <a:ext cx="3040512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sSup>
                              <m:sSupPr>
                                <m:ctrlP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GB" b="1" i="1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p>
                            </m:s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08CDD162-F7AE-0647-9FDC-2387A87208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564" y="5150364"/>
                  <a:ext cx="3040512" cy="283219"/>
                </a:xfrm>
                <a:prstGeom prst="rect">
                  <a:avLst/>
                </a:prstGeom>
                <a:blipFill>
                  <a:blip r:embed="rId18"/>
                  <a:stretch>
                    <a:fillRect l="-1667" t="-4348" r="-417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A148A93-4BAE-C14C-BC1A-F0DC4A5C232A}"/>
              </a:ext>
            </a:extLst>
          </p:cNvPr>
          <p:cNvGrpSpPr/>
          <p:nvPr/>
        </p:nvGrpSpPr>
        <p:grpSpPr>
          <a:xfrm>
            <a:off x="6042329" y="890561"/>
            <a:ext cx="3045321" cy="1420802"/>
            <a:chOff x="5337564" y="4012781"/>
            <a:chExt cx="3045321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16D4159C-7226-1E42-B1B7-D5C5FFEC1A72}"/>
                    </a:ext>
                  </a:extLst>
                </p:cNvPr>
                <p:cNvSpPr txBox="1"/>
                <p:nvPr/>
              </p:nvSpPr>
              <p:spPr>
                <a:xfrm>
                  <a:off x="6585374" y="4012781"/>
                  <a:ext cx="439159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16D4159C-7226-1E42-B1B7-D5C5FFEC1A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5374" y="4012781"/>
                  <a:ext cx="439159" cy="283219"/>
                </a:xfrm>
                <a:prstGeom prst="rect">
                  <a:avLst/>
                </a:prstGeom>
                <a:blipFill>
                  <a:blip r:embed="rId19"/>
                  <a:stretch>
                    <a:fillRect l="-14286" t="-4348" r="-5714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715865D3-0E00-B64E-A432-B6F29A1B5696}"/>
                    </a:ext>
                  </a:extLst>
                </p:cNvPr>
                <p:cNvSpPr txBox="1"/>
                <p:nvPr/>
              </p:nvSpPr>
              <p:spPr>
                <a:xfrm>
                  <a:off x="6243132" y="4391975"/>
                  <a:ext cx="1234184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715865D3-0E00-B64E-A432-B6F29A1B56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132" y="4391975"/>
                  <a:ext cx="1234184" cy="283219"/>
                </a:xfrm>
                <a:prstGeom prst="rect">
                  <a:avLst/>
                </a:prstGeom>
                <a:blipFill>
                  <a:blip r:embed="rId20"/>
                  <a:stretch>
                    <a:fillRect l="-4082" t="-4167" r="-1020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D68A294-D12F-2E4B-B6E3-3D518F98746A}"/>
                    </a:ext>
                  </a:extLst>
                </p:cNvPr>
                <p:cNvSpPr txBox="1"/>
                <p:nvPr/>
              </p:nvSpPr>
              <p:spPr>
                <a:xfrm>
                  <a:off x="5790348" y="4771169"/>
                  <a:ext cx="2139753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TextBox 96">
                  <a:extLst>
                    <a:ext uri="{FF2B5EF4-FFF2-40B4-BE49-F238E27FC236}">
                      <a16:creationId xmlns:a16="http://schemas.microsoft.com/office/drawing/2014/main" id="{AD68A294-D12F-2E4B-B6E3-3D518F987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0348" y="4771169"/>
                  <a:ext cx="2139753" cy="283219"/>
                </a:xfrm>
                <a:prstGeom prst="rect">
                  <a:avLst/>
                </a:prstGeom>
                <a:blipFill>
                  <a:blip r:embed="rId21"/>
                  <a:stretch>
                    <a:fillRect l="-2367" t="-4167" r="-1183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CA298994-4746-C54E-9664-741FD3C0998F}"/>
                    </a:ext>
                  </a:extLst>
                </p:cNvPr>
                <p:cNvSpPr txBox="1"/>
                <p:nvPr/>
              </p:nvSpPr>
              <p:spPr>
                <a:xfrm>
                  <a:off x="5337564" y="5150364"/>
                  <a:ext cx="3045321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  <m:r>
                          <a:rPr lang="en-GB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CA298994-4746-C54E-9664-741FD3C0998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564" y="5150364"/>
                  <a:ext cx="3045321" cy="283219"/>
                </a:xfrm>
                <a:prstGeom prst="rect">
                  <a:avLst/>
                </a:prstGeom>
                <a:blipFill>
                  <a:blip r:embed="rId22"/>
                  <a:stretch>
                    <a:fillRect l="-1245" t="-4348" r="-415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9F1AB8B-3E9F-E444-BEF4-A8DC113D9727}"/>
              </a:ext>
            </a:extLst>
          </p:cNvPr>
          <p:cNvGrpSpPr/>
          <p:nvPr/>
        </p:nvGrpSpPr>
        <p:grpSpPr>
          <a:xfrm>
            <a:off x="547592" y="881694"/>
            <a:ext cx="902427" cy="1420802"/>
            <a:chOff x="1113112" y="1247260"/>
            <a:chExt cx="902427" cy="142080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95563622-AAD5-574D-B0FF-39D75D38E07B}"/>
                    </a:ext>
                  </a:extLst>
                </p:cNvPr>
                <p:cNvSpPr txBox="1"/>
                <p:nvPr/>
              </p:nvSpPr>
              <p:spPr>
                <a:xfrm>
                  <a:off x="1113112" y="1247260"/>
                  <a:ext cx="902427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TextBox 98">
                  <a:extLst>
                    <a:ext uri="{FF2B5EF4-FFF2-40B4-BE49-F238E27FC236}">
                      <a16:creationId xmlns:a16="http://schemas.microsoft.com/office/drawing/2014/main" id="{95563622-AAD5-574D-B0FF-39D75D38E07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247260"/>
                  <a:ext cx="902427" cy="283219"/>
                </a:xfrm>
                <a:prstGeom prst="rect">
                  <a:avLst/>
                </a:prstGeom>
                <a:blipFill>
                  <a:blip r:embed="rId23"/>
                  <a:stretch>
                    <a:fillRect l="-12500" t="-4348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EE165CFE-74EB-564C-96C6-9E59872CFDCD}"/>
                    </a:ext>
                  </a:extLst>
                </p:cNvPr>
                <p:cNvSpPr txBox="1"/>
                <p:nvPr/>
              </p:nvSpPr>
              <p:spPr>
                <a:xfrm>
                  <a:off x="1113112" y="1626454"/>
                  <a:ext cx="902427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Box 99">
                  <a:extLst>
                    <a:ext uri="{FF2B5EF4-FFF2-40B4-BE49-F238E27FC236}">
                      <a16:creationId xmlns:a16="http://schemas.microsoft.com/office/drawing/2014/main" id="{EE165CFE-74EB-564C-96C6-9E59872CFD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626454"/>
                  <a:ext cx="902427" cy="283219"/>
                </a:xfrm>
                <a:prstGeom prst="rect">
                  <a:avLst/>
                </a:prstGeom>
                <a:blipFill>
                  <a:blip r:embed="rId24"/>
                  <a:stretch>
                    <a:fillRect l="-12500" t="-4348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6D434ED3-6B91-5D42-AD3E-2D77FD5DF4E3}"/>
                    </a:ext>
                  </a:extLst>
                </p:cNvPr>
                <p:cNvSpPr txBox="1"/>
                <p:nvPr/>
              </p:nvSpPr>
              <p:spPr>
                <a:xfrm>
                  <a:off x="1113112" y="2005648"/>
                  <a:ext cx="902427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TextBox 100">
                  <a:extLst>
                    <a:ext uri="{FF2B5EF4-FFF2-40B4-BE49-F238E27FC236}">
                      <a16:creationId xmlns:a16="http://schemas.microsoft.com/office/drawing/2014/main" id="{6D434ED3-6B91-5D42-AD3E-2D77FD5DF4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005648"/>
                  <a:ext cx="902427" cy="283219"/>
                </a:xfrm>
                <a:prstGeom prst="rect">
                  <a:avLst/>
                </a:prstGeom>
                <a:blipFill>
                  <a:blip r:embed="rId25"/>
                  <a:stretch>
                    <a:fillRect l="-9722" t="-4348" r="-1389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B1D57492-83BB-A241-A786-4BFABA156390}"/>
                    </a:ext>
                  </a:extLst>
                </p:cNvPr>
                <p:cNvSpPr txBox="1"/>
                <p:nvPr/>
              </p:nvSpPr>
              <p:spPr>
                <a:xfrm>
                  <a:off x="1113112" y="2384843"/>
                  <a:ext cx="902427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B1D57492-83BB-A241-A786-4BFABA1563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384843"/>
                  <a:ext cx="902427" cy="283219"/>
                </a:xfrm>
                <a:prstGeom prst="rect">
                  <a:avLst/>
                </a:prstGeom>
                <a:blipFill>
                  <a:blip r:embed="rId26"/>
                  <a:stretch>
                    <a:fillRect l="-9722" t="-4167" r="-1389" b="-291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E2D6DB8-D65F-2D45-9AE6-300F2A5185D6}"/>
              </a:ext>
            </a:extLst>
          </p:cNvPr>
          <p:cNvGrpSpPr/>
          <p:nvPr/>
        </p:nvGrpSpPr>
        <p:grpSpPr>
          <a:xfrm>
            <a:off x="1666838" y="887914"/>
            <a:ext cx="3351880" cy="1414582"/>
            <a:chOff x="1113112" y="1247260"/>
            <a:chExt cx="3351880" cy="14145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F87A6D07-5F86-9E45-8D76-2E6413FFE7D0}"/>
                    </a:ext>
                  </a:extLst>
                </p:cNvPr>
                <p:cNvSpPr txBox="1"/>
                <p:nvPr/>
              </p:nvSpPr>
              <p:spPr>
                <a:xfrm>
                  <a:off x="1113112" y="1247260"/>
                  <a:ext cx="4280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F87A6D07-5F86-9E45-8D76-2E6413FFE7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247260"/>
                  <a:ext cx="428002" cy="276999"/>
                </a:xfrm>
                <a:prstGeom prst="rect">
                  <a:avLst/>
                </a:prstGeom>
                <a:blipFill>
                  <a:blip r:embed="rId27"/>
                  <a:stretch>
                    <a:fillRect l="-11429" r="-2857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8C0368E7-FCD7-784A-8A99-3DB0B1F2C6BA}"/>
                    </a:ext>
                  </a:extLst>
                </p:cNvPr>
                <p:cNvSpPr txBox="1"/>
                <p:nvPr/>
              </p:nvSpPr>
              <p:spPr>
                <a:xfrm>
                  <a:off x="1113112" y="1626454"/>
                  <a:ext cx="10291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TextBox 104">
                  <a:extLst>
                    <a:ext uri="{FF2B5EF4-FFF2-40B4-BE49-F238E27FC236}">
                      <a16:creationId xmlns:a16="http://schemas.microsoft.com/office/drawing/2014/main" id="{8C0368E7-FCD7-784A-8A99-3DB0B1F2C6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1626454"/>
                  <a:ext cx="1029128" cy="276999"/>
                </a:xfrm>
                <a:prstGeom prst="rect">
                  <a:avLst/>
                </a:prstGeom>
                <a:blipFill>
                  <a:blip r:embed="rId28"/>
                  <a:stretch>
                    <a:fillRect l="-4878" r="-4878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3DAA8733-A4C2-504F-B1EE-08B719AF4110}"/>
                    </a:ext>
                  </a:extLst>
                </p:cNvPr>
                <p:cNvSpPr txBox="1"/>
                <p:nvPr/>
              </p:nvSpPr>
              <p:spPr>
                <a:xfrm>
                  <a:off x="1113112" y="2005648"/>
                  <a:ext cx="176811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b="1" dirty="0"/>
                    <a:t> </a:t>
                  </a:r>
                  <a14:m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3DAA8733-A4C2-504F-B1EE-08B719AF411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005648"/>
                  <a:ext cx="1768113" cy="276999"/>
                </a:xfrm>
                <a:prstGeom prst="rect">
                  <a:avLst/>
                </a:prstGeom>
                <a:blipFill>
                  <a:blip r:embed="rId29"/>
                  <a:stretch>
                    <a:fillRect l="-2857" r="-5000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9F1D5E16-2FE5-474B-859A-1070714C4345}"/>
                    </a:ext>
                  </a:extLst>
                </p:cNvPr>
                <p:cNvSpPr txBox="1"/>
                <p:nvPr/>
              </p:nvSpPr>
              <p:spPr>
                <a:xfrm>
                  <a:off x="1113112" y="2384843"/>
                  <a:ext cx="335188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b="1" dirty="0"/>
                    <a:t> </a:t>
                  </a:r>
                  <a14:m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b="1" dirty="0"/>
                    <a:t> </a:t>
                  </a:r>
                  <a14:m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b="1" dirty="0"/>
                    <a:t> </a:t>
                  </a:r>
                  <a14:m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9F1D5E16-2FE5-474B-859A-1070714C43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12" y="2384843"/>
                  <a:ext cx="3351880" cy="276999"/>
                </a:xfrm>
                <a:prstGeom prst="rect">
                  <a:avLst/>
                </a:prstGeom>
                <a:blipFill>
                  <a:blip r:embed="rId30"/>
                  <a:stretch>
                    <a:fillRect l="-1509" t="-4348" r="-2264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7DA892E-CEEF-F049-A8B9-660BE7D5F916}"/>
              </a:ext>
            </a:extLst>
          </p:cNvPr>
          <p:cNvGrpSpPr/>
          <p:nvPr/>
        </p:nvGrpSpPr>
        <p:grpSpPr>
          <a:xfrm>
            <a:off x="6159212" y="3519568"/>
            <a:ext cx="2686376" cy="1830689"/>
            <a:chOff x="5337564" y="4012781"/>
            <a:chExt cx="2686376" cy="18306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7565CE35-D42B-4E44-BE68-0F5A28EBB4C4}"/>
                    </a:ext>
                  </a:extLst>
                </p:cNvPr>
                <p:cNvSpPr txBox="1"/>
                <p:nvPr/>
              </p:nvSpPr>
              <p:spPr>
                <a:xfrm>
                  <a:off x="6585374" y="4012781"/>
                  <a:ext cx="19075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n-US" b="1" dirty="0">
                    <a:solidFill>
                      <a:srgbClr val="FF40FF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7565CE35-D42B-4E44-BE68-0F5A28EBB4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85374" y="4012781"/>
                  <a:ext cx="190757" cy="276999"/>
                </a:xfrm>
                <a:prstGeom prst="rect">
                  <a:avLst/>
                </a:prstGeom>
                <a:blipFill>
                  <a:blip r:embed="rId31"/>
                  <a:stretch>
                    <a:fillRect l="-25000" r="-25000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72626922-6828-3A41-81F0-2AE722DA4A15}"/>
                    </a:ext>
                  </a:extLst>
                </p:cNvPr>
                <p:cNvSpPr txBox="1"/>
                <p:nvPr/>
              </p:nvSpPr>
              <p:spPr>
                <a:xfrm>
                  <a:off x="6243132" y="4391975"/>
                  <a:ext cx="8752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72626922-6828-3A41-81F0-2AE722DA4A1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3132" y="4391975"/>
                  <a:ext cx="875240" cy="276999"/>
                </a:xfrm>
                <a:prstGeom prst="rect">
                  <a:avLst/>
                </a:prstGeom>
                <a:blipFill>
                  <a:blip r:embed="rId32"/>
                  <a:stretch>
                    <a:fillRect l="-5714" r="-5714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70151151-606B-CF4B-99BE-0DC37AC76D23}"/>
                    </a:ext>
                  </a:extLst>
                </p:cNvPr>
                <p:cNvSpPr txBox="1"/>
                <p:nvPr/>
              </p:nvSpPr>
              <p:spPr>
                <a:xfrm>
                  <a:off x="5790348" y="4771169"/>
                  <a:ext cx="1780809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70151151-606B-CF4B-99BE-0DC37AC76D2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0348" y="4771169"/>
                  <a:ext cx="1780809" cy="283219"/>
                </a:xfrm>
                <a:prstGeom prst="rect">
                  <a:avLst/>
                </a:prstGeom>
                <a:blipFill>
                  <a:blip r:embed="rId33"/>
                  <a:stretch>
                    <a:fillRect l="-2128" t="-4348" r="-1418" b="-260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580181CC-0537-B646-83DD-9E8B5B764EA5}"/>
                    </a:ext>
                  </a:extLst>
                </p:cNvPr>
                <p:cNvSpPr txBox="1"/>
                <p:nvPr/>
              </p:nvSpPr>
              <p:spPr>
                <a:xfrm>
                  <a:off x="5337564" y="5150364"/>
                  <a:ext cx="2686376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FF40FF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sSup>
                          <m:sSupPr>
                            <m:ctrlPr>
                              <a:rPr lang="en-GB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e>
                          <m:sup>
                            <m:r>
                              <a:rPr lang="en-GB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1" i="1" smtClean="0">
                                <a:solidFill>
                                  <a:srgbClr val="FF4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GB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580181CC-0537-B646-83DD-9E8B5B764E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7564" y="5150364"/>
                  <a:ext cx="2686376" cy="283219"/>
                </a:xfrm>
                <a:prstGeom prst="rect">
                  <a:avLst/>
                </a:prstGeom>
                <a:blipFill>
                  <a:blip r:embed="rId34"/>
                  <a:stretch>
                    <a:fillRect l="-1887" t="-4348" r="-472" b="-2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630F935A-4524-E94E-8EC7-E340006F72E1}"/>
                    </a:ext>
                  </a:extLst>
                </p:cNvPr>
                <p:cNvSpPr txBox="1"/>
                <p:nvPr/>
              </p:nvSpPr>
              <p:spPr>
                <a:xfrm>
                  <a:off x="6443580" y="5566471"/>
                  <a:ext cx="55944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????</m:t>
                        </m:r>
                      </m:oMath>
                    </m:oMathPara>
                  </a14:m>
                  <a:endParaRPr lang="en-US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630F935A-4524-E94E-8EC7-E340006F72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43580" y="5566471"/>
                  <a:ext cx="559449" cy="276999"/>
                </a:xfrm>
                <a:prstGeom prst="rect">
                  <a:avLst/>
                </a:prstGeom>
                <a:blipFill>
                  <a:blip r:embed="rId35"/>
                  <a:stretch>
                    <a:fillRect l="-11111" r="-8889" b="-434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56EE50-63FF-7D4A-9305-21D35DF612B7}"/>
              </a:ext>
            </a:extLst>
          </p:cNvPr>
          <p:cNvSpPr/>
          <p:nvPr/>
        </p:nvSpPr>
        <p:spPr>
          <a:xfrm>
            <a:off x="2882790" y="112693"/>
            <a:ext cx="5115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Surely, the triangle doesn’t help with algebra? </a:t>
            </a:r>
          </a:p>
          <a:p>
            <a:r>
              <a:rPr lang="en-GB" b="1" dirty="0"/>
              <a:t>Let’s try expanding some brackets.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71A1E85-CADE-5E47-8623-78B41791520B}"/>
              </a:ext>
            </a:extLst>
          </p:cNvPr>
          <p:cNvSpPr/>
          <p:nvPr/>
        </p:nvSpPr>
        <p:spPr>
          <a:xfrm>
            <a:off x="619881" y="2495675"/>
            <a:ext cx="17681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Ok, not too bad.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C36607D2-900B-1B46-9A3B-D56E10A2CD4D}"/>
              </a:ext>
            </a:extLst>
          </p:cNvPr>
          <p:cNvSpPr/>
          <p:nvPr/>
        </p:nvSpPr>
        <p:spPr>
          <a:xfrm>
            <a:off x="2494863" y="2514148"/>
            <a:ext cx="3351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Let’s put these answers in a pile!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9F63895-3AB3-8447-A123-D0D9A45A0873}"/>
              </a:ext>
            </a:extLst>
          </p:cNvPr>
          <p:cNvSpPr/>
          <p:nvPr/>
        </p:nvSpPr>
        <p:spPr>
          <a:xfrm>
            <a:off x="6383142" y="2413558"/>
            <a:ext cx="3351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rgbClr val="FF40FF"/>
                </a:solidFill>
              </a:rPr>
              <a:t>Oooo</a:t>
            </a:r>
            <a:r>
              <a:rPr lang="en-GB" b="1" dirty="0">
                <a:solidFill>
                  <a:srgbClr val="FF40FF"/>
                </a:solidFill>
              </a:rPr>
              <a:t>…. The coefficients.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A7163B1-7E67-F74D-9F45-832C03CA0555}"/>
                  </a:ext>
                </a:extLst>
              </p:cNvPr>
              <p:cNvSpPr/>
              <p:nvPr/>
            </p:nvSpPr>
            <p:spPr>
              <a:xfrm>
                <a:off x="6013608" y="2719481"/>
                <a:ext cx="35919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hmmm…. The powers of x. </a:t>
                </a:r>
                <a:r>
                  <a:rPr lang="en-GB" b="1" dirty="0">
                    <a:solidFill>
                      <a:srgbClr val="FF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</a:rPr>
                  <a:t>!</a:t>
                </a:r>
                <a:endParaRPr lang="en-GB" b="1" dirty="0"/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A7163B1-7E67-F74D-9F45-832C03CA05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608" y="2719481"/>
                <a:ext cx="3591901" cy="369332"/>
              </a:xfrm>
              <a:prstGeom prst="rect">
                <a:avLst/>
              </a:prstGeom>
              <a:blipFill>
                <a:blip r:embed="rId36"/>
                <a:stretch>
                  <a:fillRect l="-1408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2461E19E-F20F-1E45-8DD9-733341869ED6}"/>
                  </a:ext>
                </a:extLst>
              </p:cNvPr>
              <p:cNvSpPr/>
              <p:nvPr/>
            </p:nvSpPr>
            <p:spPr>
              <a:xfrm>
                <a:off x="5996053" y="2725618"/>
                <a:ext cx="33518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/>
                  <a:t>hmmm…. </a:t>
                </a:r>
                <a:r>
                  <a:rPr lang="en-GB" b="1" dirty="0">
                    <a:solidFill>
                      <a:srgbClr val="00B050"/>
                    </a:solidFill>
                  </a:rPr>
                  <a:t>The powers of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.</a:t>
                </a:r>
                <a:endParaRPr lang="en-GB" b="1" dirty="0"/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2461E19E-F20F-1E45-8DD9-733341869E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053" y="2725618"/>
                <a:ext cx="3351880" cy="369332"/>
              </a:xfrm>
              <a:prstGeom prst="rect">
                <a:avLst/>
              </a:prstGeom>
              <a:blipFill>
                <a:blip r:embed="rId37"/>
                <a:stretch>
                  <a:fillRect l="-1515"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CE6047E-A469-024D-81D2-2402DA3C3444}"/>
                  </a:ext>
                </a:extLst>
              </p:cNvPr>
              <p:cNvSpPr/>
              <p:nvPr/>
            </p:nvSpPr>
            <p:spPr>
              <a:xfrm>
                <a:off x="797121" y="5623369"/>
                <a:ext cx="8679388" cy="9350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>
                    <a:solidFill>
                      <a:srgbClr val="00B050"/>
                    </a:solidFill>
                  </a:rPr>
                  <a:t>Using the patterns above…. </a:t>
                </a:r>
              </a:p>
              <a:p>
                <a:r>
                  <a:rPr lang="en-GB" b="1" dirty="0">
                    <a:solidFill>
                      <a:srgbClr val="00B050"/>
                    </a:solidFill>
                  </a:rPr>
                  <a:t>Reckon you can figure 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..without expanding all the brackets?</a:t>
                </a:r>
              </a:p>
              <a:p>
                <a:r>
                  <a:rPr lang="en-GB" b="1" dirty="0">
                    <a:solidFill>
                      <a:srgbClr val="00B050"/>
                    </a:solidFill>
                  </a:rPr>
                  <a:t>What about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GB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00B050"/>
                    </a:solidFill>
                  </a:rPr>
                  <a:t>? </a:t>
                </a:r>
                <a:r>
                  <a:rPr lang="en-GB" sz="1200" b="1" dirty="0">
                    <a:solidFill>
                      <a:srgbClr val="00B050"/>
                    </a:solidFill>
                  </a:rPr>
                  <a:t>Make sure you use the correct row of the triangle, the top row remember is a power of 0.</a:t>
                </a:r>
                <a:endParaRPr lang="en-GB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CE6047E-A469-024D-81D2-2402DA3C34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1" y="5623369"/>
                <a:ext cx="8679388" cy="935064"/>
              </a:xfrm>
              <a:prstGeom prst="rect">
                <a:avLst/>
              </a:prstGeom>
              <a:blipFill>
                <a:blip r:embed="rId38"/>
                <a:stretch>
                  <a:fillRect l="-584" t="-2667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Rectangle 119">
            <a:extLst>
              <a:ext uri="{FF2B5EF4-FFF2-40B4-BE49-F238E27FC236}">
                <a16:creationId xmlns:a16="http://schemas.microsoft.com/office/drawing/2014/main" id="{067A374F-4B89-494E-9D4C-9FAD3ECAF287}"/>
              </a:ext>
            </a:extLst>
          </p:cNvPr>
          <p:cNvSpPr/>
          <p:nvPr/>
        </p:nvSpPr>
        <p:spPr>
          <a:xfrm>
            <a:off x="6756321" y="6523304"/>
            <a:ext cx="30332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answers on the Desmos activity (page 6) .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575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115" grpId="0"/>
      <p:bldP spid="116" grpId="0"/>
      <p:bldP spid="118" grpId="0"/>
      <p:bldP spid="117" grpId="0"/>
      <p:bldP spid="119" grpId="0"/>
      <p:bldP spid="1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7932DB-C941-D549-854A-370F9DF64BA9}"/>
              </a:ext>
            </a:extLst>
          </p:cNvPr>
          <p:cNvSpPr txBox="1"/>
          <p:nvPr/>
        </p:nvSpPr>
        <p:spPr>
          <a:xfrm>
            <a:off x="368625" y="197346"/>
            <a:ext cx="9168749" cy="2031325"/>
          </a:xfrm>
          <a:prstGeom prst="rect">
            <a:avLst/>
          </a:prstGeom>
          <a:noFill/>
          <a:ln w="285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Challenge 2: </a:t>
            </a:r>
            <a:r>
              <a:rPr lang="en-GB" dirty="0" err="1"/>
              <a:t>Crossnumber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B2A6B-E700-6F49-901A-6BA843F0EC03}"/>
              </a:ext>
            </a:extLst>
          </p:cNvPr>
          <p:cNvSpPr txBox="1"/>
          <p:nvPr/>
        </p:nvSpPr>
        <p:spPr>
          <a:xfrm>
            <a:off x="415139" y="3836411"/>
            <a:ext cx="7818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 </a:t>
            </a:r>
            <a:r>
              <a:rPr lang="en-US" b="1" dirty="0" err="1"/>
              <a:t>crossnumber</a:t>
            </a:r>
            <a:r>
              <a:rPr lang="en-US" b="1" dirty="0"/>
              <a:t> works like a crossword, only with numbers!</a:t>
            </a:r>
          </a:p>
          <a:p>
            <a:r>
              <a:rPr lang="en-US" b="1" dirty="0"/>
              <a:t>However, I’m not giving you the clues!</a:t>
            </a:r>
          </a:p>
          <a:p>
            <a:endParaRPr lang="en-US" b="1" dirty="0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A077AFF5-D01A-AF45-A392-1078C75B66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25" y="916484"/>
            <a:ext cx="5586072" cy="2907371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D926DC0-EC00-3C48-847B-DB6927823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483093"/>
              </p:ext>
            </p:extLst>
          </p:nvPr>
        </p:nvGraphicFramePr>
        <p:xfrm>
          <a:off x="503217" y="4542993"/>
          <a:ext cx="5583548" cy="2045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91774">
                  <a:extLst>
                    <a:ext uri="{9D8B030D-6E8A-4147-A177-3AD203B41FA5}">
                      <a16:colId xmlns:a16="http://schemas.microsoft.com/office/drawing/2014/main" val="2303889620"/>
                    </a:ext>
                  </a:extLst>
                </a:gridCol>
                <a:gridCol w="2791774">
                  <a:extLst>
                    <a:ext uri="{9D8B030D-6E8A-4147-A177-3AD203B41FA5}">
                      <a16:colId xmlns:a16="http://schemas.microsoft.com/office/drawing/2014/main" val="3540389287"/>
                    </a:ext>
                  </a:extLst>
                </a:gridCol>
              </a:tblGrid>
              <a:tr h="409110">
                <a:tc>
                  <a:txBody>
                    <a:bodyPr/>
                    <a:lstStyle/>
                    <a:p>
                      <a:r>
                        <a:rPr lang="en-US" dirty="0"/>
                        <a:t>Across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274879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r>
                        <a:rPr lang="en-US" dirty="0"/>
                        <a:t>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831410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r>
                        <a:rPr lang="en-US" dirty="0"/>
                        <a:t>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417672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r>
                        <a:rPr lang="en-US" dirty="0"/>
                        <a:t>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39273"/>
                  </a:ext>
                </a:extLst>
              </a:tr>
              <a:tr h="409110">
                <a:tc>
                  <a:txBody>
                    <a:bodyPr/>
                    <a:lstStyle/>
                    <a:p>
                      <a:r>
                        <a:rPr lang="en-US" dirty="0"/>
                        <a:t>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33578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CA1BA22-3AAB-FF45-938B-11A5F3B30707}"/>
              </a:ext>
            </a:extLst>
          </p:cNvPr>
          <p:cNvSpPr/>
          <p:nvPr/>
        </p:nvSpPr>
        <p:spPr>
          <a:xfrm>
            <a:off x="6756321" y="6523304"/>
            <a:ext cx="303320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Put your answer on the Desmos activity (page 7) . </a:t>
            </a:r>
            <a:endParaRPr lang="en-US" sz="10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60196-6FB5-E44E-95F3-7FAA4B1A8D96}"/>
              </a:ext>
            </a:extLst>
          </p:cNvPr>
          <p:cNvSpPr txBox="1"/>
          <p:nvPr/>
        </p:nvSpPr>
        <p:spPr>
          <a:xfrm>
            <a:off x="6163256" y="4442369"/>
            <a:ext cx="337411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The only help I’m giving you is that the answers include: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two square numbers,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one cube, one fifth power, one sixth power, one seventh power, one ninth power and one twelfth power!</a:t>
            </a:r>
          </a:p>
          <a:p>
            <a:r>
              <a:rPr lang="en-US" sz="1200" b="1" dirty="0">
                <a:solidFill>
                  <a:srgbClr val="00B050"/>
                </a:solidFill>
              </a:rPr>
              <a:t>Some extra hints on the Desmos activity if you need </a:t>
            </a:r>
            <a:r>
              <a:rPr lang="en-US" sz="1200" b="1" dirty="0">
                <a:solidFill>
                  <a:srgbClr val="00B050"/>
                </a:solidFill>
                <a:sym typeface="Wingdings" pitchFamily="2" charset="2"/>
              </a:rPr>
              <a:t> </a:t>
            </a:r>
            <a:endParaRPr lang="en-US" sz="1200" b="1" dirty="0">
              <a:solidFill>
                <a:srgbClr val="00B050"/>
              </a:solidFill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993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25B8F30-707B-7047-81EA-935D3C1C46DF}"/>
              </a:ext>
            </a:extLst>
          </p:cNvPr>
          <p:cNvSpPr/>
          <p:nvPr/>
        </p:nvSpPr>
        <p:spPr>
          <a:xfrm>
            <a:off x="2406196" y="1295600"/>
            <a:ext cx="495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</a:rPr>
              <a:t>So, if we make a single brick on the top row, worth 1…</a:t>
            </a:r>
          </a:p>
          <a:p>
            <a:pPr algn="ctr"/>
            <a:endParaRPr lang="en-GB" b="1" dirty="0">
              <a:solidFill>
                <a:srgbClr val="00B0F0"/>
              </a:solidFill>
            </a:endParaRPr>
          </a:p>
          <a:p>
            <a:pPr algn="ctr"/>
            <a:r>
              <a:rPr lang="en-GB" b="1" dirty="0">
                <a:solidFill>
                  <a:srgbClr val="00B0F0"/>
                </a:solidFill>
              </a:rPr>
              <a:t>Click through to see how the wall changes…</a:t>
            </a:r>
          </a:p>
        </p:txBody>
      </p:sp>
    </p:spTree>
    <p:extLst>
      <p:ext uri="{BB962C8B-B14F-4D97-AF65-F5344CB8AC3E}">
        <p14:creationId xmlns:p14="http://schemas.microsoft.com/office/powerpoint/2010/main" val="373982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2985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2989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2+1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4694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3+3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3+1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3488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65162DF-FE8D-874A-AD7E-88864D1CBDA5}"/>
              </a:ext>
            </a:extLst>
          </p:cNvPr>
          <p:cNvSpPr/>
          <p:nvPr/>
        </p:nvSpPr>
        <p:spPr>
          <a:xfrm>
            <a:off x="2406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320845-50E0-D445-B79E-C316E1A0DD06}"/>
              </a:ext>
            </a:extLst>
          </p:cNvPr>
          <p:cNvSpPr/>
          <p:nvPr/>
        </p:nvSpPr>
        <p:spPr>
          <a:xfrm>
            <a:off x="1542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4+6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D05618-1543-654F-B63C-FBEDFCEA469F}"/>
              </a:ext>
            </a:extLst>
          </p:cNvPr>
          <p:cNvSpPr/>
          <p:nvPr/>
        </p:nvSpPr>
        <p:spPr>
          <a:xfrm>
            <a:off x="327019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1+4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6+4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2AAD1AE-C7B3-DD4F-8D7A-4CFFB8AC33B4}"/>
              </a:ext>
            </a:extLst>
          </p:cNvPr>
          <p:cNvSpPr/>
          <p:nvPr/>
        </p:nvSpPr>
        <p:spPr>
          <a:xfrm>
            <a:off x="4137392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9DFD8DB-EA74-D24B-AC6D-17DDDF74B52C}"/>
              </a:ext>
            </a:extLst>
          </p:cNvPr>
          <p:cNvSpPr/>
          <p:nvPr/>
        </p:nvSpPr>
        <p:spPr>
          <a:xfrm>
            <a:off x="4992430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4+1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FB8870B-ADA0-1B4C-BD3B-029398DEA919}"/>
              </a:ext>
            </a:extLst>
          </p:cNvPr>
          <p:cNvSpPr/>
          <p:nvPr/>
        </p:nvSpPr>
        <p:spPr>
          <a:xfrm>
            <a:off x="5838506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788A8-3404-1345-9439-817B10C225C5}"/>
              </a:ext>
            </a:extLst>
          </p:cNvPr>
          <p:cNvSpPr/>
          <p:nvPr/>
        </p:nvSpPr>
        <p:spPr>
          <a:xfrm>
            <a:off x="669354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EE82EC6-1BC6-D946-816D-77D032607F66}"/>
              </a:ext>
            </a:extLst>
          </p:cNvPr>
          <p:cNvSpPr/>
          <p:nvPr/>
        </p:nvSpPr>
        <p:spPr>
          <a:xfrm>
            <a:off x="684014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B03609-3124-6141-BCCC-E4624DB7030F}"/>
              </a:ext>
            </a:extLst>
          </p:cNvPr>
          <p:cNvSpPr/>
          <p:nvPr/>
        </p:nvSpPr>
        <p:spPr>
          <a:xfrm>
            <a:off x="7515433" y="61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50142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54493E-EC44-6144-BF80-E5820249C8C7}"/>
              </a:ext>
            </a:extLst>
          </p:cNvPr>
          <p:cNvSpPr/>
          <p:nvPr/>
        </p:nvSpPr>
        <p:spPr>
          <a:xfrm>
            <a:off x="4134196" y="39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E7316AC-95AF-0E44-B06A-0F7E68B548D2}"/>
              </a:ext>
            </a:extLst>
          </p:cNvPr>
          <p:cNvSpPr/>
          <p:nvPr/>
        </p:nvSpPr>
        <p:spPr>
          <a:xfrm>
            <a:off x="4566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CBD7D01-A3D9-F843-BDF2-66DC99CA9646}"/>
              </a:ext>
            </a:extLst>
          </p:cNvPr>
          <p:cNvSpPr/>
          <p:nvPr/>
        </p:nvSpPr>
        <p:spPr>
          <a:xfrm>
            <a:off x="3702196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BFC9D9-267D-0C4E-B19E-0B141DB86AD1}"/>
              </a:ext>
            </a:extLst>
          </p:cNvPr>
          <p:cNvSpPr/>
          <p:nvPr/>
        </p:nvSpPr>
        <p:spPr>
          <a:xfrm>
            <a:off x="4134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54067C-021A-BE4C-9813-7DF91966559B}"/>
              </a:ext>
            </a:extLst>
          </p:cNvPr>
          <p:cNvSpPr/>
          <p:nvPr/>
        </p:nvSpPr>
        <p:spPr>
          <a:xfrm>
            <a:off x="3702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C3EABB-062F-104C-9AC7-002CD3FAF465}"/>
              </a:ext>
            </a:extLst>
          </p:cNvPr>
          <p:cNvSpPr/>
          <p:nvPr/>
        </p:nvSpPr>
        <p:spPr>
          <a:xfrm>
            <a:off x="3270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F0CF2F-322B-2E48-BAE8-8B415229235A}"/>
              </a:ext>
            </a:extLst>
          </p:cNvPr>
          <p:cNvSpPr/>
          <p:nvPr/>
        </p:nvSpPr>
        <p:spPr>
          <a:xfrm>
            <a:off x="2838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BC09F1E-FD6B-7447-A235-289B49630B5B}"/>
              </a:ext>
            </a:extLst>
          </p:cNvPr>
          <p:cNvSpPr/>
          <p:nvPr/>
        </p:nvSpPr>
        <p:spPr>
          <a:xfrm>
            <a:off x="2406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AD87B12-80DF-D648-B177-C43C18A43744}"/>
              </a:ext>
            </a:extLst>
          </p:cNvPr>
          <p:cNvSpPr/>
          <p:nvPr/>
        </p:nvSpPr>
        <p:spPr>
          <a:xfrm>
            <a:off x="4998196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677063A-31A2-DD49-A308-6B5B486871A7}"/>
              </a:ext>
            </a:extLst>
          </p:cNvPr>
          <p:cNvSpPr/>
          <p:nvPr/>
        </p:nvSpPr>
        <p:spPr>
          <a:xfrm>
            <a:off x="4566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DA117A0-3454-794F-A558-284797EAC0B6}"/>
              </a:ext>
            </a:extLst>
          </p:cNvPr>
          <p:cNvSpPr/>
          <p:nvPr/>
        </p:nvSpPr>
        <p:spPr>
          <a:xfrm>
            <a:off x="4134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247819D-CFB9-C245-92DB-858A43DF2092}"/>
              </a:ext>
            </a:extLst>
          </p:cNvPr>
          <p:cNvSpPr/>
          <p:nvPr/>
        </p:nvSpPr>
        <p:spPr>
          <a:xfrm>
            <a:off x="5430196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4CF5665-5B32-8042-B5A9-2F00FE0D4B1A}"/>
              </a:ext>
            </a:extLst>
          </p:cNvPr>
          <p:cNvSpPr/>
          <p:nvPr/>
        </p:nvSpPr>
        <p:spPr>
          <a:xfrm>
            <a:off x="4998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A05BA29-BFD4-6E43-AE58-D673CB042D9D}"/>
              </a:ext>
            </a:extLst>
          </p:cNvPr>
          <p:cNvSpPr/>
          <p:nvPr/>
        </p:nvSpPr>
        <p:spPr>
          <a:xfrm>
            <a:off x="5862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81E7F97-D3C4-844C-B2C1-BDB87E7FF55F}"/>
              </a:ext>
            </a:extLst>
          </p:cNvPr>
          <p:cNvSpPr/>
          <p:nvPr/>
        </p:nvSpPr>
        <p:spPr>
          <a:xfrm>
            <a:off x="3270196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5306549-BABA-924D-B39C-6A917281A9E6}"/>
              </a:ext>
            </a:extLst>
          </p:cNvPr>
          <p:cNvSpPr/>
          <p:nvPr/>
        </p:nvSpPr>
        <p:spPr>
          <a:xfrm>
            <a:off x="1974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83D567-77F5-F045-8EE3-1E5621EFA255}"/>
              </a:ext>
            </a:extLst>
          </p:cNvPr>
          <p:cNvSpPr/>
          <p:nvPr/>
        </p:nvSpPr>
        <p:spPr>
          <a:xfrm>
            <a:off x="1110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300A0ED-5BF5-2B46-B17F-5176E8105473}"/>
              </a:ext>
            </a:extLst>
          </p:cNvPr>
          <p:cNvSpPr/>
          <p:nvPr/>
        </p:nvSpPr>
        <p:spPr>
          <a:xfrm>
            <a:off x="2838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1BE8586-9277-8841-9B44-68B70ADAE3F6}"/>
              </a:ext>
            </a:extLst>
          </p:cNvPr>
          <p:cNvSpPr/>
          <p:nvPr/>
        </p:nvSpPr>
        <p:spPr>
          <a:xfrm>
            <a:off x="1974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E9AE26C-6B3B-3C44-8B21-CE93D7836D18}"/>
              </a:ext>
            </a:extLst>
          </p:cNvPr>
          <p:cNvSpPr/>
          <p:nvPr/>
        </p:nvSpPr>
        <p:spPr>
          <a:xfrm>
            <a:off x="3705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2C90B6D-084B-7E48-8059-B6B081E8BB2D}"/>
              </a:ext>
            </a:extLst>
          </p:cNvPr>
          <p:cNvSpPr/>
          <p:nvPr/>
        </p:nvSpPr>
        <p:spPr>
          <a:xfrm>
            <a:off x="283819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5AB4A4-AD79-FE4E-A798-CF79A14D2B3A}"/>
              </a:ext>
            </a:extLst>
          </p:cNvPr>
          <p:cNvSpPr/>
          <p:nvPr/>
        </p:nvSpPr>
        <p:spPr>
          <a:xfrm>
            <a:off x="4569392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F044871-EB0A-5348-B43F-20657461E349}"/>
              </a:ext>
            </a:extLst>
          </p:cNvPr>
          <p:cNvSpPr/>
          <p:nvPr/>
        </p:nvSpPr>
        <p:spPr>
          <a:xfrm>
            <a:off x="370219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52993F9-6110-924B-AFFA-C00BD4592A24}"/>
              </a:ext>
            </a:extLst>
          </p:cNvPr>
          <p:cNvSpPr/>
          <p:nvPr/>
        </p:nvSpPr>
        <p:spPr>
          <a:xfrm>
            <a:off x="4569392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EEF7DDE-8B3B-9C4A-A1F2-82E9FFAE32C6}"/>
              </a:ext>
            </a:extLst>
          </p:cNvPr>
          <p:cNvSpPr/>
          <p:nvPr/>
        </p:nvSpPr>
        <p:spPr>
          <a:xfrm>
            <a:off x="5406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275DA60-FB2A-FC43-AC1A-126E2A425CF7}"/>
              </a:ext>
            </a:extLst>
          </p:cNvPr>
          <p:cNvSpPr/>
          <p:nvPr/>
        </p:nvSpPr>
        <p:spPr>
          <a:xfrm>
            <a:off x="5406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EEC75EC-BB71-CD46-AA0A-224764079B5A}"/>
              </a:ext>
            </a:extLst>
          </p:cNvPr>
          <p:cNvSpPr/>
          <p:nvPr/>
        </p:nvSpPr>
        <p:spPr>
          <a:xfrm>
            <a:off x="6270506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775D0B9-5471-9044-B271-5DBE2B1B9E64}"/>
              </a:ext>
            </a:extLst>
          </p:cNvPr>
          <p:cNvSpPr/>
          <p:nvPr/>
        </p:nvSpPr>
        <p:spPr>
          <a:xfrm>
            <a:off x="6270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9F40D9-72F6-5A4F-B0D4-0A2919D9E96F}"/>
              </a:ext>
            </a:extLst>
          </p:cNvPr>
          <p:cNvSpPr/>
          <p:nvPr/>
        </p:nvSpPr>
        <p:spPr>
          <a:xfrm>
            <a:off x="7134506" y="64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FB6A7F4-3ADA-DE4B-AD7E-E26237E44DC2}"/>
              </a:ext>
            </a:extLst>
          </p:cNvPr>
          <p:cNvSpPr/>
          <p:nvPr/>
        </p:nvSpPr>
        <p:spPr>
          <a:xfrm>
            <a:off x="2406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3084DC5-7CF0-B344-AA7D-E782E80304B3}"/>
              </a:ext>
            </a:extLst>
          </p:cNvPr>
          <p:cNvSpPr/>
          <p:nvPr/>
        </p:nvSpPr>
        <p:spPr>
          <a:xfrm>
            <a:off x="1974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3ECFCE-4CAD-BD47-8A33-81D335197F7B}"/>
              </a:ext>
            </a:extLst>
          </p:cNvPr>
          <p:cNvSpPr/>
          <p:nvPr/>
        </p:nvSpPr>
        <p:spPr>
          <a:xfrm>
            <a:off x="1542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57128BA-D7F6-AC49-8759-BAA2993D04A6}"/>
              </a:ext>
            </a:extLst>
          </p:cNvPr>
          <p:cNvSpPr/>
          <p:nvPr/>
        </p:nvSpPr>
        <p:spPr>
          <a:xfrm>
            <a:off x="32709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05FADA-0A36-7B4B-92CA-42ABF5C53B14}"/>
              </a:ext>
            </a:extLst>
          </p:cNvPr>
          <p:cNvSpPr/>
          <p:nvPr/>
        </p:nvSpPr>
        <p:spPr>
          <a:xfrm>
            <a:off x="28389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0E71A12-979B-C742-9E61-89172E08CD72}"/>
              </a:ext>
            </a:extLst>
          </p:cNvPr>
          <p:cNvSpPr/>
          <p:nvPr/>
        </p:nvSpPr>
        <p:spPr>
          <a:xfrm>
            <a:off x="24069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434B497-95E6-744D-B0C0-95D966EBDD31}"/>
              </a:ext>
            </a:extLst>
          </p:cNvPr>
          <p:cNvSpPr/>
          <p:nvPr/>
        </p:nvSpPr>
        <p:spPr>
          <a:xfrm>
            <a:off x="5861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A9D754B-82CA-2243-AE9A-5CAEE01704F8}"/>
              </a:ext>
            </a:extLst>
          </p:cNvPr>
          <p:cNvSpPr/>
          <p:nvPr/>
        </p:nvSpPr>
        <p:spPr>
          <a:xfrm>
            <a:off x="5429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20638A0-78AB-4043-A6BC-D2A43C1FF957}"/>
              </a:ext>
            </a:extLst>
          </p:cNvPr>
          <p:cNvSpPr/>
          <p:nvPr/>
        </p:nvSpPr>
        <p:spPr>
          <a:xfrm>
            <a:off x="4997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95557A4-2136-1848-93CD-09003FF5FBAC}"/>
              </a:ext>
            </a:extLst>
          </p:cNvPr>
          <p:cNvSpPr/>
          <p:nvPr/>
        </p:nvSpPr>
        <p:spPr>
          <a:xfrm>
            <a:off x="6725396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6A60C13-78EC-7D44-9311-059532624E61}"/>
              </a:ext>
            </a:extLst>
          </p:cNvPr>
          <p:cNvSpPr/>
          <p:nvPr/>
        </p:nvSpPr>
        <p:spPr>
          <a:xfrm>
            <a:off x="6293396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F8EA7A-8EBB-1C4F-A8B8-A92847D02A8C}"/>
              </a:ext>
            </a:extLst>
          </p:cNvPr>
          <p:cNvSpPr/>
          <p:nvPr/>
        </p:nvSpPr>
        <p:spPr>
          <a:xfrm>
            <a:off x="5861396" y="469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2A692BF-8EE7-B94D-94EB-457079076103}"/>
              </a:ext>
            </a:extLst>
          </p:cNvPr>
          <p:cNvSpPr/>
          <p:nvPr/>
        </p:nvSpPr>
        <p:spPr>
          <a:xfrm>
            <a:off x="1116014" y="433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D735B4-D7AE-8840-9BB5-7674C0EF6823}"/>
              </a:ext>
            </a:extLst>
          </p:cNvPr>
          <p:cNvSpPr/>
          <p:nvPr/>
        </p:nvSpPr>
        <p:spPr>
          <a:xfrm>
            <a:off x="1548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428DC1-202E-114C-B19F-E22853E64709}"/>
              </a:ext>
            </a:extLst>
          </p:cNvPr>
          <p:cNvSpPr/>
          <p:nvPr/>
        </p:nvSpPr>
        <p:spPr>
          <a:xfrm>
            <a:off x="1116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7EB27BB-FDCC-7046-9380-A465535B1322}"/>
              </a:ext>
            </a:extLst>
          </p:cNvPr>
          <p:cNvSpPr/>
          <p:nvPr/>
        </p:nvSpPr>
        <p:spPr>
          <a:xfrm>
            <a:off x="684014" y="469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FA442EEE-6AAC-9E40-A3F3-FBDC382C5EC6}"/>
              </a:ext>
            </a:extLst>
          </p:cNvPr>
          <p:cNvSpPr/>
          <p:nvPr/>
        </p:nvSpPr>
        <p:spPr>
          <a:xfrm>
            <a:off x="252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85063C0-2F47-9442-8EE5-FAB4628BE952}"/>
              </a:ext>
            </a:extLst>
          </p:cNvPr>
          <p:cNvSpPr/>
          <p:nvPr/>
        </p:nvSpPr>
        <p:spPr>
          <a:xfrm>
            <a:off x="1980014" y="505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19E1327A-A756-0C44-B508-4EE0C106A5AD}"/>
              </a:ext>
            </a:extLst>
          </p:cNvPr>
          <p:cNvSpPr/>
          <p:nvPr/>
        </p:nvSpPr>
        <p:spPr>
          <a:xfrm>
            <a:off x="1548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D59AFC2-69B8-0945-87F0-AFE3A80301DA}"/>
              </a:ext>
            </a:extLst>
          </p:cNvPr>
          <p:cNvSpPr/>
          <p:nvPr/>
        </p:nvSpPr>
        <p:spPr>
          <a:xfrm>
            <a:off x="684014" y="541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8694E19-2230-FA41-9616-4A3260BA857E}"/>
              </a:ext>
            </a:extLst>
          </p:cNvPr>
          <p:cNvSpPr/>
          <p:nvPr/>
        </p:nvSpPr>
        <p:spPr>
          <a:xfrm>
            <a:off x="1119210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F3EAE6B-336B-1144-99B9-CBCFEC03EDA9}"/>
              </a:ext>
            </a:extLst>
          </p:cNvPr>
          <p:cNvSpPr/>
          <p:nvPr/>
        </p:nvSpPr>
        <p:spPr>
          <a:xfrm>
            <a:off x="252014" y="5778000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27B62321-1712-D04E-9637-5040A4D358BF}"/>
              </a:ext>
            </a:extLst>
          </p:cNvPr>
          <p:cNvSpPr/>
          <p:nvPr/>
        </p:nvSpPr>
        <p:spPr>
          <a:xfrm>
            <a:off x="684814" y="397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2E9C704-6213-8946-9716-5F53F4824004}"/>
              </a:ext>
            </a:extLst>
          </p:cNvPr>
          <p:cNvSpPr/>
          <p:nvPr/>
        </p:nvSpPr>
        <p:spPr>
          <a:xfrm>
            <a:off x="252814" y="4337564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73E961F-7D9B-C840-B6E6-9745651D5865}"/>
              </a:ext>
            </a:extLst>
          </p:cNvPr>
          <p:cNvSpPr/>
          <p:nvPr/>
        </p:nvSpPr>
        <p:spPr>
          <a:xfrm>
            <a:off x="7595723" y="39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8E3B6CB-C568-1C48-9207-2D51FB16835B}"/>
              </a:ext>
            </a:extLst>
          </p:cNvPr>
          <p:cNvSpPr/>
          <p:nvPr/>
        </p:nvSpPr>
        <p:spPr>
          <a:xfrm>
            <a:off x="7125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EF72834-F01F-A84D-9915-5319B7A8D354}"/>
              </a:ext>
            </a:extLst>
          </p:cNvPr>
          <p:cNvSpPr/>
          <p:nvPr/>
        </p:nvSpPr>
        <p:spPr>
          <a:xfrm>
            <a:off x="6693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3B34D75-C47E-5248-A1C4-054618AD67D0}"/>
              </a:ext>
            </a:extLst>
          </p:cNvPr>
          <p:cNvSpPr/>
          <p:nvPr/>
        </p:nvSpPr>
        <p:spPr>
          <a:xfrm>
            <a:off x="7989544" y="43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93A1595-1D45-2F43-8556-4389ACE93AE5}"/>
              </a:ext>
            </a:extLst>
          </p:cNvPr>
          <p:cNvSpPr/>
          <p:nvPr/>
        </p:nvSpPr>
        <p:spPr>
          <a:xfrm>
            <a:off x="7557544" y="469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305827FD-8BED-5E45-BCCB-FDB97A9D8574}"/>
              </a:ext>
            </a:extLst>
          </p:cNvPr>
          <p:cNvSpPr/>
          <p:nvPr/>
        </p:nvSpPr>
        <p:spPr>
          <a:xfrm>
            <a:off x="7125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380ADC9-E43C-1440-A84C-4136F335BCCF}"/>
              </a:ext>
            </a:extLst>
          </p:cNvPr>
          <p:cNvSpPr/>
          <p:nvPr/>
        </p:nvSpPr>
        <p:spPr>
          <a:xfrm>
            <a:off x="7989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69D6B4EA-02E3-2A4A-95E8-1F8F07C66150}"/>
              </a:ext>
            </a:extLst>
          </p:cNvPr>
          <p:cNvSpPr/>
          <p:nvPr/>
        </p:nvSpPr>
        <p:spPr>
          <a:xfrm>
            <a:off x="6261544" y="505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2B452DC-E675-4F44-B5D9-131E240C2474}"/>
              </a:ext>
            </a:extLst>
          </p:cNvPr>
          <p:cNvSpPr/>
          <p:nvPr/>
        </p:nvSpPr>
        <p:spPr>
          <a:xfrm>
            <a:off x="6696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B3C35A5F-406E-4840-BBE7-B5EACBBC5A95}"/>
              </a:ext>
            </a:extLst>
          </p:cNvPr>
          <p:cNvSpPr/>
          <p:nvPr/>
        </p:nvSpPr>
        <p:spPr>
          <a:xfrm>
            <a:off x="7560740" y="541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CBF5A52-6DD5-5D46-B904-8D4BAA356C9D}"/>
              </a:ext>
            </a:extLst>
          </p:cNvPr>
          <p:cNvSpPr/>
          <p:nvPr/>
        </p:nvSpPr>
        <p:spPr>
          <a:xfrm>
            <a:off x="7090561" y="5777782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70CC250-A20D-654A-A199-E2CEE2C4C297}"/>
              </a:ext>
            </a:extLst>
          </p:cNvPr>
          <p:cNvSpPr/>
          <p:nvPr/>
        </p:nvSpPr>
        <p:spPr>
          <a:xfrm>
            <a:off x="2400378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1+5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A9BB185-124E-A145-B98D-DD4DF5F9601F}"/>
              </a:ext>
            </a:extLst>
          </p:cNvPr>
          <p:cNvSpPr/>
          <p:nvPr/>
        </p:nvSpPr>
        <p:spPr>
          <a:xfrm>
            <a:off x="1536378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0+1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5C24D66-354A-A344-A075-D0F03D91E3DF}"/>
              </a:ext>
            </a:extLst>
          </p:cNvPr>
          <p:cNvSpPr/>
          <p:nvPr/>
        </p:nvSpPr>
        <p:spPr>
          <a:xfrm>
            <a:off x="3264378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5+10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E50A4C71-34EE-5E46-80A6-A6193962A37E}"/>
              </a:ext>
            </a:extLst>
          </p:cNvPr>
          <p:cNvSpPr/>
          <p:nvPr/>
        </p:nvSpPr>
        <p:spPr>
          <a:xfrm>
            <a:off x="4131574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10+10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089FA3B-AA94-EA4E-A670-EF6A1D8174CA}"/>
              </a:ext>
            </a:extLst>
          </p:cNvPr>
          <p:cNvSpPr/>
          <p:nvPr/>
        </p:nvSpPr>
        <p:spPr>
          <a:xfrm>
            <a:off x="4986612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10+5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790B34B-81B2-594D-AF7F-CE43C4AB86DA}"/>
              </a:ext>
            </a:extLst>
          </p:cNvPr>
          <p:cNvSpPr/>
          <p:nvPr/>
        </p:nvSpPr>
        <p:spPr>
          <a:xfrm>
            <a:off x="5832688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5+1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137E4FF-D97A-9D4F-B2DC-29EAB0C695B4}"/>
              </a:ext>
            </a:extLst>
          </p:cNvPr>
          <p:cNvSpPr/>
          <p:nvPr/>
        </p:nvSpPr>
        <p:spPr>
          <a:xfrm>
            <a:off x="6687726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1+0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47103B3-2230-2A48-B386-7D7BE21AE867}"/>
              </a:ext>
            </a:extLst>
          </p:cNvPr>
          <p:cNvSpPr/>
          <p:nvPr/>
        </p:nvSpPr>
        <p:spPr>
          <a:xfrm>
            <a:off x="678196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39576D8-C3A0-094A-9316-AD22C6AC5D23}"/>
              </a:ext>
            </a:extLst>
          </p:cNvPr>
          <p:cNvSpPr/>
          <p:nvPr/>
        </p:nvSpPr>
        <p:spPr>
          <a:xfrm>
            <a:off x="7509615" y="6137673"/>
            <a:ext cx="864000" cy="36000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98973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9271</TotalTime>
  <Words>2144</Words>
  <Application>Microsoft Macintosh PowerPoint</Application>
  <PresentationFormat>A4 Paper (210x297 mm)</PresentationFormat>
  <Paragraphs>1295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Lovett</dc:creator>
  <cp:lastModifiedBy>Alice Lovett</cp:lastModifiedBy>
  <cp:revision>7</cp:revision>
  <cp:lastPrinted>2021-07-22T17:50:25Z</cp:lastPrinted>
  <dcterms:created xsi:type="dcterms:W3CDTF">2021-07-13T16:43:53Z</dcterms:created>
  <dcterms:modified xsi:type="dcterms:W3CDTF">2021-07-30T08:01:22Z</dcterms:modified>
</cp:coreProperties>
</file>